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18288000" cy="10287000"/>
  <p:notesSz cx="6858000" cy="9144000"/>
  <p:embeddedFontLst>
    <p:embeddedFont>
      <p:font typeface="Sanchez" charset="1" panose="02000000000000000000"/>
      <p:regular r:id="rId57"/>
    </p:embeddedFont>
    <p:embeddedFont>
      <p:font typeface="Kollektif" charset="1" panose="020B0604020101010102"/>
      <p:regular r:id="rId58"/>
    </p:embeddedFont>
    <p:embeddedFont>
      <p:font typeface="Kollektif Bold" charset="1" panose="020B0604020101010102"/>
      <p:regular r:id="rId59"/>
    </p:embeddedFont>
    <p:embeddedFont>
      <p:font typeface="Arimo Bold" charset="1" panose="020B0704020202020204"/>
      <p:regular r:id="rId61"/>
    </p:embeddedFont>
    <p:embeddedFont>
      <p:font typeface="Arimo" charset="1" panose="020B0604020202020204"/>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notesMasters/notesMaster1.xml" Type="http://schemas.openxmlformats.org/officeDocument/2006/relationships/notesMaster"/><Relationship Id="rId55" Target="theme/theme2.xml" Type="http://schemas.openxmlformats.org/officeDocument/2006/relationships/theme"/><Relationship Id="rId56" Target="notesSlides/notesSlide1.xml" Type="http://schemas.openxmlformats.org/officeDocument/2006/relationships/notesSlide"/><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notesSlides/notesSlide2.xml" Type="http://schemas.openxmlformats.org/officeDocument/2006/relationships/notesSlide"/><Relationship Id="rId61" Target="fonts/font61.fntdata" Type="http://schemas.openxmlformats.org/officeDocument/2006/relationships/font"/><Relationship Id="rId62" Target="notesSlides/notesSlide3.xml" Type="http://schemas.openxmlformats.org/officeDocument/2006/relationships/notesSlide"/><Relationship Id="rId63" Target="notesSlides/notesSlide4.xml" Type="http://schemas.openxmlformats.org/officeDocument/2006/relationships/notesSlide"/><Relationship Id="rId64" Target="notesSlides/notesSlide5.xml" Type="http://schemas.openxmlformats.org/officeDocument/2006/relationships/notesSlide"/><Relationship Id="rId65" Target="fonts/font65.fntdata" Type="http://schemas.openxmlformats.org/officeDocument/2006/relationships/font"/><Relationship Id="rId66" Target="notesSlides/notesSlide6.xml" Type="http://schemas.openxmlformats.org/officeDocument/2006/relationships/notesSlide"/><Relationship Id="rId67" Target="notesSlides/notesSlide7.xml" Type="http://schemas.openxmlformats.org/officeDocument/2006/relationships/notesSlide"/><Relationship Id="rId68" Target="notesSlides/notesSlide8.xml" Type="http://schemas.openxmlformats.org/officeDocument/2006/relationships/notesSlide"/><Relationship Id="rId69" Target="notesSlides/notesSlide9.xml" Type="http://schemas.openxmlformats.org/officeDocument/2006/relationships/notesSlide"/><Relationship Id="rId7" Target="slides/slide2.xml" Type="http://schemas.openxmlformats.org/officeDocument/2006/relationships/slide"/><Relationship Id="rId70" Target="notesSlides/notesSlide10.xml" Type="http://schemas.openxmlformats.org/officeDocument/2006/relationships/notesSlide"/><Relationship Id="rId71" Target="notesSlides/notesSlide11.xml" Type="http://schemas.openxmlformats.org/officeDocument/2006/relationships/notesSlide"/><Relationship Id="rId72" Target="notesSlides/notesSlide12.xml" Type="http://schemas.openxmlformats.org/officeDocument/2006/relationships/notesSlide"/><Relationship Id="rId73" Target="notesSlides/notesSlide13.xml" Type="http://schemas.openxmlformats.org/officeDocument/2006/relationships/notesSlide"/><Relationship Id="rId74" Target="notesSlides/notesSlide14.xml" Type="http://schemas.openxmlformats.org/officeDocument/2006/relationships/notesSlide"/><Relationship Id="rId75" Target="notesSlides/notesSlide15.xml" Type="http://schemas.openxmlformats.org/officeDocument/2006/relationships/notesSlide"/><Relationship Id="rId76" Target="notesSlides/notesSlide16.xml" Type="http://schemas.openxmlformats.org/officeDocument/2006/relationships/notesSlide"/><Relationship Id="rId77" Target="notesSlides/notesSlide17.xml" Type="http://schemas.openxmlformats.org/officeDocument/2006/relationships/notesSlide"/><Relationship Id="rId78" Target="notesSlides/notesSlide18.xml" Type="http://schemas.openxmlformats.org/officeDocument/2006/relationships/notesSlide"/><Relationship Id="rId79" Target="notesSlides/notesSlide19.xml" Type="http://schemas.openxmlformats.org/officeDocument/2006/relationships/notesSlide"/><Relationship Id="rId8" Target="slides/slide3.xml" Type="http://schemas.openxmlformats.org/officeDocument/2006/relationships/slide"/><Relationship Id="rId80" Target="notesSlides/notesSlide20.xml" Type="http://schemas.openxmlformats.org/officeDocument/2006/relationships/notesSlide"/><Relationship Id="rId81" Target="notesSlides/notesSlide21.xml" Type="http://schemas.openxmlformats.org/officeDocument/2006/relationships/notesSlide"/><Relationship Id="rId82" Target="notesSlides/notesSlide22.xml" Type="http://schemas.openxmlformats.org/officeDocument/2006/relationships/notesSlide"/><Relationship Id="rId83" Target="notesSlides/notesSlide23.xml" Type="http://schemas.openxmlformats.org/officeDocument/2006/relationships/notesSlide"/><Relationship Id="rId84" Target="notesSlides/notesSlide24.xml" Type="http://schemas.openxmlformats.org/officeDocument/2006/relationships/notesSlide"/><Relationship Id="rId85" Target="notesSlides/notesSlide25.xml" Type="http://schemas.openxmlformats.org/officeDocument/2006/relationships/notesSlide"/><Relationship Id="rId86" Target="notesSlides/notesSlide26.xml" Type="http://schemas.openxmlformats.org/officeDocument/2006/relationships/notesSlide"/><Relationship Id="rId87" Target="notesSlides/notesSlide27.xml" Type="http://schemas.openxmlformats.org/officeDocument/2006/relationships/notesSlide"/><Relationship Id="rId88" Target="notesSlides/notesSlide28.xml" Type="http://schemas.openxmlformats.org/officeDocument/2006/relationships/notesSlide"/><Relationship Id="rId89" Target="notesSlides/notesSlide29.xml" Type="http://schemas.openxmlformats.org/officeDocument/2006/relationships/notesSlide"/><Relationship Id="rId9" Target="slides/slide4.xml" Type="http://schemas.openxmlformats.org/officeDocument/2006/relationships/slide"/><Relationship Id="rId90" Target="notesSlides/notesSlide30.xml" Type="http://schemas.openxmlformats.org/officeDocument/2006/relationships/notesSlide"/><Relationship Id="rId91" Target="notesSlides/notesSlide31.xml" Type="http://schemas.openxmlformats.org/officeDocument/2006/relationships/notesSlide"/><Relationship Id="rId92" Target="notesSlides/notesSlide32.xml" Type="http://schemas.openxmlformats.org/officeDocument/2006/relationships/notesSlide"/><Relationship Id="rId93" Target="notesSlides/notesSlide33.xml" Type="http://schemas.openxmlformats.org/officeDocument/2006/relationships/notesSlide"/><Relationship Id="rId94" Target="notesSlides/notesSlide34.xml" Type="http://schemas.openxmlformats.org/officeDocument/2006/relationships/notesSlide"/><Relationship Id="rId95" Target="notesSlides/notesSlide35.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8.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3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34.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40.pn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53.pn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5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58.png" Type="http://schemas.openxmlformats.org/officeDocument/2006/relationships/image"/><Relationship Id="rId4" Target="../media/image5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60.png" Type="http://schemas.openxmlformats.org/officeDocument/2006/relationships/image"/><Relationship Id="rId4" Target="../media/image61.svg" Type="http://schemas.openxmlformats.org/officeDocument/2006/relationships/image"/><Relationship Id="rId5" Target="../media/image6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6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64.pn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6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68.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6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73.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74.png" Type="http://schemas.openxmlformats.org/officeDocument/2006/relationships/image"/><Relationship Id="rId4" Target="../media/image7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76.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77.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8.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0.png" Type="http://schemas.openxmlformats.org/officeDocument/2006/relationships/image"/><Relationship Id="rId11" Target="../media/image91.png" Type="http://schemas.openxmlformats.org/officeDocument/2006/relationships/image"/><Relationship Id="rId12" Target="../media/image92.png" Type="http://schemas.openxmlformats.org/officeDocument/2006/relationships/image"/><Relationship Id="rId13" Target="../media/image93.png" Type="http://schemas.openxmlformats.org/officeDocument/2006/relationships/image"/><Relationship Id="rId2" Target="../notesSlides/notesSlide35.xml" Type="http://schemas.openxmlformats.org/officeDocument/2006/relationships/notesSlide"/><Relationship Id="rId3" Target="../media/image83.jpeg" Type="http://schemas.openxmlformats.org/officeDocument/2006/relationships/image"/><Relationship Id="rId4" Target="../media/image84.png" Type="http://schemas.openxmlformats.org/officeDocument/2006/relationships/image"/><Relationship Id="rId5" Target="../media/image85.png" Type="http://schemas.openxmlformats.org/officeDocument/2006/relationships/image"/><Relationship Id="rId6" Target="../media/image86.png" Type="http://schemas.openxmlformats.org/officeDocument/2006/relationships/image"/><Relationship Id="rId7" Target="../media/image87.png" Type="http://schemas.openxmlformats.org/officeDocument/2006/relationships/image"/><Relationship Id="rId8" Target="../media/image88.png" Type="http://schemas.openxmlformats.org/officeDocument/2006/relationships/image"/><Relationship Id="rId9" Target="../media/image8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slide1.xml><?xml version="1.0" encoding="utf-8"?>
<p:sld xmlns:p="http://schemas.openxmlformats.org/presentationml/2006/main" xmlns:a="http://schemas.openxmlformats.org/drawingml/2006/main">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9354908">
            <a:off x="-837849" y="1191775"/>
            <a:ext cx="6738599" cy="0"/>
          </a:xfrm>
          <a:prstGeom prst="line">
            <a:avLst/>
          </a:prstGeom>
          <a:ln cap="rnd" w="19050">
            <a:solidFill>
              <a:srgbClr val="3F3533"/>
            </a:solidFill>
            <a:prstDash val="solid"/>
            <a:headEnd type="none" len="sm" w="sm"/>
            <a:tailEnd type="none" len="sm" w="sm"/>
          </a:ln>
        </p:spPr>
      </p:sp>
      <p:sp>
        <p:nvSpPr>
          <p:cNvPr name="AutoShape 4" id="4"/>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5" id="5"/>
          <p:cNvSpPr/>
          <p:nvPr/>
        </p:nvSpPr>
        <p:spPr>
          <a:xfrm rot="9354908">
            <a:off x="12613001" y="9207625"/>
            <a:ext cx="6738599" cy="0"/>
          </a:xfrm>
          <a:prstGeom prst="line">
            <a:avLst/>
          </a:prstGeom>
          <a:ln cap="rnd" w="19050">
            <a:solidFill>
              <a:srgbClr val="3F3533"/>
            </a:solidFill>
            <a:prstDash val="solid"/>
            <a:headEnd type="none" len="sm" w="sm"/>
            <a:tailEnd type="none" len="sm" w="sm"/>
          </a:ln>
        </p:spPr>
      </p:sp>
      <p:sp>
        <p:nvSpPr>
          <p:cNvPr name="TextBox 6" id="6"/>
          <p:cNvSpPr txBox="true"/>
          <p:nvPr/>
        </p:nvSpPr>
        <p:spPr>
          <a:xfrm rot="0">
            <a:off x="1857299" y="2498494"/>
            <a:ext cx="15167729" cy="3943350"/>
          </a:xfrm>
          <a:prstGeom prst="rect">
            <a:avLst/>
          </a:prstGeom>
        </p:spPr>
        <p:txBody>
          <a:bodyPr anchor="t" rtlCol="false" tIns="0" lIns="0" bIns="0" rIns="0">
            <a:spAutoFit/>
          </a:bodyPr>
          <a:lstStyle/>
          <a:p>
            <a:pPr algn="ctr">
              <a:lnSpc>
                <a:spcPts val="13199"/>
              </a:lnSpc>
            </a:pPr>
            <a:r>
              <a:rPr lang="en-US" sz="10999">
                <a:solidFill>
                  <a:srgbClr val="000000"/>
                </a:solidFill>
                <a:latin typeface="Sanchez"/>
              </a:rPr>
              <a:t>Lập Trình Windows</a:t>
            </a:r>
          </a:p>
          <a:p>
            <a:pPr algn="ctr">
              <a:lnSpc>
                <a:spcPts val="4680"/>
              </a:lnSpc>
            </a:pPr>
            <a:r>
              <a:rPr lang="en-US" sz="3900">
                <a:solidFill>
                  <a:srgbClr val="000000"/>
                </a:solidFill>
                <a:latin typeface="Sanchez"/>
              </a:rPr>
              <a:t>Mã lớp học phần: 010100085302</a:t>
            </a:r>
          </a:p>
          <a:p>
            <a:pPr algn="ctr">
              <a:lnSpc>
                <a:spcPts val="6720"/>
              </a:lnSpc>
            </a:pPr>
          </a:p>
          <a:p>
            <a:pPr algn="ctr">
              <a:lnSpc>
                <a:spcPts val="6720"/>
              </a:lnSpc>
            </a:pPr>
            <a:r>
              <a:rPr lang="en-US" sz="5600">
                <a:solidFill>
                  <a:srgbClr val="000000"/>
                </a:solidFill>
                <a:latin typeface="Sanchez"/>
              </a:rPr>
              <a:t>Đề tài: Quản Lý Điểm Học Sinh</a:t>
            </a:r>
          </a:p>
        </p:txBody>
      </p:sp>
      <p:sp>
        <p:nvSpPr>
          <p:cNvPr name="TextBox 7" id="7"/>
          <p:cNvSpPr txBox="true"/>
          <p:nvPr/>
        </p:nvSpPr>
        <p:spPr>
          <a:xfrm rot="0">
            <a:off x="7223512" y="9240550"/>
            <a:ext cx="3840976" cy="485775"/>
          </a:xfrm>
          <a:prstGeom prst="rect">
            <a:avLst/>
          </a:prstGeom>
        </p:spPr>
        <p:txBody>
          <a:bodyPr anchor="t" rtlCol="false" tIns="0" lIns="0" bIns="0" rIns="0">
            <a:spAutoFit/>
          </a:bodyPr>
          <a:lstStyle/>
          <a:p>
            <a:pPr algn="ctr">
              <a:lnSpc>
                <a:spcPts val="3840"/>
              </a:lnSpc>
            </a:pPr>
            <a:r>
              <a:rPr lang="en-US" sz="3200">
                <a:solidFill>
                  <a:srgbClr val="000000"/>
                </a:solidFill>
                <a:latin typeface="Sanchez"/>
              </a:rPr>
              <a:t>Nhóm 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7859890" y="1848428"/>
            <a:ext cx="8735407" cy="6139559"/>
          </a:xfrm>
          <a:custGeom>
            <a:avLst/>
            <a:gdLst/>
            <a:ahLst/>
            <a:cxnLst/>
            <a:rect r="r" b="b" t="t" l="l"/>
            <a:pathLst>
              <a:path h="6139559" w="8735407">
                <a:moveTo>
                  <a:pt x="0" y="0"/>
                </a:moveTo>
                <a:lnTo>
                  <a:pt x="8735408" y="0"/>
                </a:lnTo>
                <a:lnTo>
                  <a:pt x="8735408" y="6139559"/>
                </a:lnTo>
                <a:lnTo>
                  <a:pt x="0" y="6139559"/>
                </a:lnTo>
                <a:lnTo>
                  <a:pt x="0" y="0"/>
                </a:lnTo>
                <a:close/>
              </a:path>
            </a:pathLst>
          </a:custGeom>
          <a:blipFill>
            <a:blip r:embed="rId2"/>
            <a:stretch>
              <a:fillRect l="0" t="0" r="0" b="0"/>
            </a:stretch>
          </a:blipFill>
        </p:spPr>
      </p:sp>
      <p:sp>
        <p:nvSpPr>
          <p:cNvPr name="TextBox 5" id="5"/>
          <p:cNvSpPr txBox="true"/>
          <p:nvPr/>
        </p:nvSpPr>
        <p:spPr>
          <a:xfrm rot="0">
            <a:off x="1028700" y="1771650"/>
            <a:ext cx="5431418" cy="438150"/>
          </a:xfrm>
          <a:prstGeom prst="rect">
            <a:avLst/>
          </a:prstGeom>
        </p:spPr>
        <p:txBody>
          <a:bodyPr anchor="t" rtlCol="false" tIns="0" lIns="0" bIns="0" rIns="0">
            <a:spAutoFit/>
          </a:bodyPr>
          <a:lstStyle/>
          <a:p>
            <a:pPr algn="l">
              <a:lnSpc>
                <a:spcPts val="3359"/>
              </a:lnSpc>
            </a:pPr>
            <a:r>
              <a:rPr lang="en-US" sz="2799">
                <a:solidFill>
                  <a:srgbClr val="000000"/>
                </a:solidFill>
                <a:latin typeface="Arimo Bold"/>
              </a:rPr>
              <a:t>6. Entity Framework (EF) Core</a:t>
            </a:r>
          </a:p>
        </p:txBody>
      </p:sp>
      <p:sp>
        <p:nvSpPr>
          <p:cNvPr name="TextBox 6" id="6"/>
          <p:cNvSpPr txBox="true"/>
          <p:nvPr/>
        </p:nvSpPr>
        <p:spPr>
          <a:xfrm rot="0">
            <a:off x="1209704" y="586300"/>
            <a:ext cx="9611538" cy="819150"/>
          </a:xfrm>
          <a:prstGeom prst="rect">
            <a:avLst/>
          </a:prstGeom>
        </p:spPr>
        <p:txBody>
          <a:bodyPr anchor="t" rtlCol="false" tIns="0" lIns="0" bIns="0" rIns="0">
            <a:spAutoFit/>
          </a:bodyPr>
          <a:lstStyle/>
          <a:p>
            <a:pPr algn="l">
              <a:lnSpc>
                <a:spcPts val="6599"/>
              </a:lnSpc>
            </a:pPr>
            <a:r>
              <a:rPr lang="en-US" sz="5499">
                <a:solidFill>
                  <a:srgbClr val="3F3533"/>
                </a:solidFill>
                <a:latin typeface="Sanchez"/>
              </a:rPr>
              <a:t>Chương 2: Cơ sở lý thuyết</a:t>
            </a:r>
          </a:p>
        </p:txBody>
      </p:sp>
      <p:sp>
        <p:nvSpPr>
          <p:cNvPr name="TextBox 7" id="7"/>
          <p:cNvSpPr txBox="true"/>
          <p:nvPr/>
        </p:nvSpPr>
        <p:spPr>
          <a:xfrm rot="0">
            <a:off x="1028700" y="3031044"/>
            <a:ext cx="6222392" cy="293370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Sanchez"/>
              </a:rPr>
              <a:t>EF</a:t>
            </a:r>
            <a:r>
              <a:rPr lang="en-US" sz="2799">
                <a:solidFill>
                  <a:srgbClr val="000000"/>
                </a:solidFill>
                <a:latin typeface="Sanchez"/>
              </a:rPr>
              <a:t>DbContext: Là lớp trung tâm trong EF Core, đại diện cho một phiên làm việc với cơ sở dữ liệu và cung cấp các phương thức để truy vấn và lưu dữ liệu. DbContext chứa các DbSet&lt;T&gt; đại diện cho các bảng trong cơ sở dữ liệu.</a:t>
            </a:r>
          </a:p>
        </p:txBody>
      </p:sp>
      <p:sp>
        <p:nvSpPr>
          <p:cNvPr name="TextBox 8" id="8"/>
          <p:cNvSpPr txBox="true"/>
          <p:nvPr/>
        </p:nvSpPr>
        <p:spPr>
          <a:xfrm rot="0">
            <a:off x="11408093" y="8217275"/>
            <a:ext cx="2392272" cy="41910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Sanchez"/>
              </a:rPr>
              <a:t>EFDbcontext</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a:off x="-171975" y="9902422"/>
            <a:ext cx="18631950" cy="57150"/>
          </a:xfrm>
          <a:prstGeom prst="line">
            <a:avLst/>
          </a:prstGeom>
          <a:ln cap="rnd" w="19050">
            <a:solidFill>
              <a:srgbClr val="3F3533"/>
            </a:solidFill>
            <a:prstDash val="solid"/>
            <a:headEnd type="none" len="sm" w="sm"/>
            <a:tailEnd type="none" len="sm" w="sm"/>
          </a:ln>
        </p:spPr>
      </p:sp>
      <p:sp>
        <p:nvSpPr>
          <p:cNvPr name="AutoShape 4" id="4"/>
          <p:cNvSpPr/>
          <p:nvPr/>
        </p:nvSpPr>
        <p:spPr>
          <a:xfrm rot="8282782">
            <a:off x="15384322" y="9186325"/>
            <a:ext cx="3784055" cy="0"/>
          </a:xfrm>
          <a:prstGeom prst="line">
            <a:avLst/>
          </a:prstGeom>
          <a:ln cap="rnd" w="19050">
            <a:solidFill>
              <a:srgbClr val="3F3533"/>
            </a:solidFill>
            <a:prstDash val="solid"/>
            <a:headEnd type="none" len="sm" w="sm"/>
            <a:tailEnd type="none" len="sm" w="sm"/>
          </a:ln>
        </p:spPr>
      </p:sp>
      <p:sp>
        <p:nvSpPr>
          <p:cNvPr name="AutoShape 5" id="5"/>
          <p:cNvSpPr/>
          <p:nvPr/>
        </p:nvSpPr>
        <p:spPr>
          <a:xfrm rot="8576404">
            <a:off x="-620665" y="877475"/>
            <a:ext cx="3627230" cy="0"/>
          </a:xfrm>
          <a:prstGeom prst="line">
            <a:avLst/>
          </a:prstGeom>
          <a:ln cap="rnd" w="19050">
            <a:solidFill>
              <a:srgbClr val="3F3533"/>
            </a:solidFill>
            <a:prstDash val="solid"/>
            <a:headEnd type="none" len="sm" w="sm"/>
            <a:tailEnd type="none" len="sm" w="sm"/>
          </a:ln>
        </p:spPr>
      </p:sp>
      <p:sp>
        <p:nvSpPr>
          <p:cNvPr name="TextBox 6" id="6"/>
          <p:cNvSpPr txBox="true"/>
          <p:nvPr/>
        </p:nvSpPr>
        <p:spPr>
          <a:xfrm rot="0">
            <a:off x="6771450" y="664013"/>
            <a:ext cx="9611538" cy="819150"/>
          </a:xfrm>
          <a:prstGeom prst="rect">
            <a:avLst/>
          </a:prstGeom>
        </p:spPr>
        <p:txBody>
          <a:bodyPr anchor="t" rtlCol="false" tIns="0" lIns="0" bIns="0" rIns="0">
            <a:spAutoFit/>
          </a:bodyPr>
          <a:lstStyle/>
          <a:p>
            <a:pPr algn="l">
              <a:lnSpc>
                <a:spcPts val="6599"/>
              </a:lnSpc>
            </a:pPr>
            <a:r>
              <a:rPr lang="en-US" sz="5499">
                <a:solidFill>
                  <a:srgbClr val="3F3533"/>
                </a:solidFill>
                <a:latin typeface="Sanchez"/>
              </a:rPr>
              <a:t>Chương 2: Cơ sở lý thuyết</a:t>
            </a:r>
          </a:p>
        </p:txBody>
      </p:sp>
      <p:sp>
        <p:nvSpPr>
          <p:cNvPr name="TextBox 7" id="7"/>
          <p:cNvSpPr txBox="true"/>
          <p:nvPr/>
        </p:nvSpPr>
        <p:spPr>
          <a:xfrm rot="0">
            <a:off x="1028700" y="1978462"/>
            <a:ext cx="16230600" cy="838200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Sanchez"/>
              </a:rPr>
              <a:t>     </a:t>
            </a:r>
            <a:r>
              <a:rPr lang="en-US" sz="2799">
                <a:solidFill>
                  <a:srgbClr val="000000"/>
                </a:solidFill>
                <a:latin typeface="Sanchez"/>
              </a:rPr>
              <a:t>LINQ là một tính năng trong .NET Framework cho phép viết các truy vấn dữ liệu kiểu SQL trong các ngôn ngữ như C# và VB.NET, hỗ trợ nhiều nguồn dữ liệu khác nhau để xử lý nhất quán và tiện lợi.</a:t>
            </a:r>
          </a:p>
          <a:p>
            <a:pPr algn="l">
              <a:lnSpc>
                <a:spcPts val="3359"/>
              </a:lnSpc>
              <a:spcBef>
                <a:spcPct val="0"/>
              </a:spcBef>
            </a:pPr>
          </a:p>
          <a:p>
            <a:pPr algn="l">
              <a:lnSpc>
                <a:spcPts val="3359"/>
              </a:lnSpc>
              <a:spcBef>
                <a:spcPct val="0"/>
              </a:spcBef>
            </a:pPr>
            <a:r>
              <a:rPr lang="en-US" sz="2799">
                <a:solidFill>
                  <a:srgbClr val="000000"/>
                </a:solidFill>
                <a:latin typeface="Arimo Bold"/>
              </a:rPr>
              <a:t>Các loại LINQ phổ biến:</a:t>
            </a:r>
          </a:p>
          <a:p>
            <a:pPr algn="l" marL="604519" indent="-302260" lvl="1">
              <a:lnSpc>
                <a:spcPts val="3359"/>
              </a:lnSpc>
              <a:buFont typeface="Arial"/>
              <a:buChar char="•"/>
            </a:pPr>
            <a:r>
              <a:rPr lang="en-US" sz="2799">
                <a:solidFill>
                  <a:srgbClr val="000000"/>
                </a:solidFill>
                <a:latin typeface="Sanchez"/>
              </a:rPr>
              <a:t>LINQ to Objects: Truy vấn các đối tượng trong bộ nhớ (danh sách, mảng, tập hợp).</a:t>
            </a:r>
          </a:p>
          <a:p>
            <a:pPr algn="l" marL="604519" indent="-302260" lvl="1">
              <a:lnSpc>
                <a:spcPts val="3359"/>
              </a:lnSpc>
              <a:buFont typeface="Arial"/>
              <a:buChar char="•"/>
            </a:pPr>
            <a:r>
              <a:rPr lang="en-US" sz="2799">
                <a:solidFill>
                  <a:srgbClr val="000000"/>
                </a:solidFill>
                <a:latin typeface="Sanchez"/>
              </a:rPr>
              <a:t>LINQ to XML: Truy vấn tài liệu XML.</a:t>
            </a:r>
          </a:p>
          <a:p>
            <a:pPr algn="l" marL="604519" indent="-302260" lvl="1">
              <a:lnSpc>
                <a:spcPts val="3359"/>
              </a:lnSpc>
              <a:buFont typeface="Arial"/>
              <a:buChar char="•"/>
            </a:pPr>
            <a:r>
              <a:rPr lang="en-US" sz="2799">
                <a:solidFill>
                  <a:srgbClr val="000000"/>
                </a:solidFill>
                <a:latin typeface="Sanchez"/>
              </a:rPr>
              <a:t>LINQ to SQL: Truy vấn cơ sở dữ liệu SQL Server, chuyển đổi truy vấn LINQ thành SQL.</a:t>
            </a:r>
          </a:p>
          <a:p>
            <a:pPr algn="l" marL="604519" indent="-302260" lvl="1">
              <a:lnSpc>
                <a:spcPts val="3359"/>
              </a:lnSpc>
              <a:buFont typeface="Arial"/>
              <a:buChar char="•"/>
            </a:pPr>
            <a:r>
              <a:rPr lang="en-US" sz="2799">
                <a:solidFill>
                  <a:srgbClr val="000000"/>
                </a:solidFill>
                <a:latin typeface="Sanchez"/>
              </a:rPr>
              <a:t>LINQ to DataSet: Truy vấn các tập dữ liệu DataSet.</a:t>
            </a:r>
          </a:p>
          <a:p>
            <a:pPr algn="l" marL="604519" indent="-302260" lvl="1">
              <a:lnSpc>
                <a:spcPts val="3359"/>
              </a:lnSpc>
              <a:buFont typeface="Arial"/>
              <a:buChar char="•"/>
            </a:pPr>
            <a:r>
              <a:rPr lang="en-US" sz="2799">
                <a:solidFill>
                  <a:srgbClr val="000000"/>
                </a:solidFill>
                <a:latin typeface="Sanchez"/>
              </a:rPr>
              <a:t>LINQ to Entities: Truy vấn cơ sở dữ liệu thông qua Entity Framework.</a:t>
            </a:r>
          </a:p>
          <a:p>
            <a:pPr algn="l">
              <a:lnSpc>
                <a:spcPts val="3359"/>
              </a:lnSpc>
            </a:pPr>
          </a:p>
          <a:p>
            <a:pPr algn="l">
              <a:lnSpc>
                <a:spcPts val="3359"/>
              </a:lnSpc>
              <a:spcBef>
                <a:spcPct val="0"/>
              </a:spcBef>
            </a:pPr>
            <a:r>
              <a:rPr lang="en-US" sz="2799">
                <a:solidFill>
                  <a:srgbClr val="000000"/>
                </a:solidFill>
                <a:latin typeface="Arimo Bold"/>
              </a:rPr>
              <a:t>LINQ to Entities</a:t>
            </a:r>
          </a:p>
          <a:p>
            <a:pPr algn="l">
              <a:lnSpc>
                <a:spcPts val="3359"/>
              </a:lnSpc>
              <a:spcBef>
                <a:spcPct val="0"/>
              </a:spcBef>
            </a:pPr>
          </a:p>
          <a:p>
            <a:pPr algn="l">
              <a:lnSpc>
                <a:spcPts val="3359"/>
              </a:lnSpc>
            </a:pPr>
            <a:r>
              <a:rPr lang="en-US" sz="2799">
                <a:solidFill>
                  <a:srgbClr val="000000"/>
                </a:solidFill>
                <a:latin typeface="Arimo Bold"/>
              </a:rPr>
              <a:t>Giới thiệu: </a:t>
            </a:r>
            <a:r>
              <a:rPr lang="en-US" sz="2799">
                <a:solidFill>
                  <a:srgbClr val="000000"/>
                </a:solidFill>
                <a:latin typeface="Arimo"/>
              </a:rPr>
              <a:t>Một phần của Entity Framework, giúp viết truy vấn LINQ để làm việc với cơ sở dữ liệu thông qua các đối tượng, giảm bớt việc viết mã SQL thủ công.</a:t>
            </a:r>
          </a:p>
          <a:p>
            <a:pPr algn="l">
              <a:lnSpc>
                <a:spcPts val="3359"/>
              </a:lnSpc>
            </a:pPr>
            <a:r>
              <a:rPr lang="en-US" sz="2799">
                <a:solidFill>
                  <a:srgbClr val="000000"/>
                </a:solidFill>
                <a:latin typeface="Arimo Bold"/>
              </a:rPr>
              <a:t>Các bước sử dụng:</a:t>
            </a:r>
          </a:p>
          <a:p>
            <a:pPr algn="l" marL="604519" indent="-302260" lvl="1">
              <a:lnSpc>
                <a:spcPts val="3359"/>
              </a:lnSpc>
              <a:buFont typeface="Arial"/>
              <a:buChar char="•"/>
            </a:pPr>
            <a:r>
              <a:rPr lang="en-US" sz="2799">
                <a:solidFill>
                  <a:srgbClr val="000000"/>
                </a:solidFill>
                <a:latin typeface="Sanchez"/>
              </a:rPr>
              <a:t>Cài đặt Entity Framework qua NuGet Package Manager.</a:t>
            </a:r>
          </a:p>
          <a:p>
            <a:pPr algn="l" marL="604519" indent="-302260" lvl="1">
              <a:lnSpc>
                <a:spcPts val="3359"/>
              </a:lnSpc>
              <a:buFont typeface="Arial"/>
              <a:buChar char="•"/>
            </a:pPr>
            <a:r>
              <a:rPr lang="en-US" sz="2799">
                <a:solidFill>
                  <a:srgbClr val="000000"/>
                </a:solidFill>
                <a:latin typeface="Sanchez"/>
              </a:rPr>
              <a:t>Tạo mô hình dữ liệu ánh xạ với các bảng trong cơ sở dữ liệu.</a:t>
            </a:r>
          </a:p>
          <a:p>
            <a:pPr algn="l" marL="604519" indent="-302260" lvl="1">
              <a:lnSpc>
                <a:spcPts val="3359"/>
              </a:lnSpc>
              <a:buFont typeface="Arial"/>
              <a:buChar char="•"/>
            </a:pPr>
            <a:r>
              <a:rPr lang="en-US" sz="2799">
                <a:solidFill>
                  <a:srgbClr val="000000"/>
                </a:solidFill>
                <a:latin typeface="Sanchez"/>
              </a:rPr>
              <a:t>Sử dụng lớp DbContext để truy vấn và lưu trữ dữ liệu.</a:t>
            </a:r>
          </a:p>
          <a:p>
            <a:pPr algn="l">
              <a:lnSpc>
                <a:spcPts val="3359"/>
              </a:lnSpc>
              <a:spcBef>
                <a:spcPct val="0"/>
              </a:spcBef>
            </a:pPr>
          </a:p>
        </p:txBody>
      </p:sp>
      <p:sp>
        <p:nvSpPr>
          <p:cNvPr name="TextBox 8" id="8"/>
          <p:cNvSpPr txBox="true"/>
          <p:nvPr/>
        </p:nvSpPr>
        <p:spPr>
          <a:xfrm rot="0">
            <a:off x="705819" y="1254562"/>
            <a:ext cx="4109293"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LINQ và LINQ to Entities</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TextBox 4" id="4"/>
          <p:cNvSpPr txBox="true"/>
          <p:nvPr/>
        </p:nvSpPr>
        <p:spPr>
          <a:xfrm rot="0">
            <a:off x="1209704" y="1633108"/>
            <a:ext cx="16049596" cy="672465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Arimo Bold"/>
              </a:rPr>
              <a:t>Sự khác biệt chính giữa LINQ và LINQ to Entities:</a:t>
            </a:r>
          </a:p>
          <a:p>
            <a:pPr algn="l">
              <a:lnSpc>
                <a:spcPts val="3359"/>
              </a:lnSpc>
              <a:spcBef>
                <a:spcPct val="0"/>
              </a:spcBef>
            </a:pPr>
            <a:r>
              <a:rPr lang="en-US" sz="2799">
                <a:solidFill>
                  <a:srgbClr val="000000"/>
                </a:solidFill>
                <a:latin typeface="Arimo Bold"/>
              </a:rPr>
              <a:t>1. Nguồn dữ liệu:</a:t>
            </a:r>
          </a:p>
          <a:p>
            <a:pPr algn="l">
              <a:lnSpc>
                <a:spcPts val="3359"/>
              </a:lnSpc>
              <a:spcBef>
                <a:spcPct val="0"/>
              </a:spcBef>
            </a:pPr>
          </a:p>
          <a:p>
            <a:pPr algn="l">
              <a:lnSpc>
                <a:spcPts val="3359"/>
              </a:lnSpc>
              <a:spcBef>
                <a:spcPct val="0"/>
              </a:spcBef>
            </a:pPr>
            <a:r>
              <a:rPr lang="en-US" sz="2799">
                <a:solidFill>
                  <a:srgbClr val="000000"/>
                </a:solidFill>
                <a:latin typeface="Sanchez"/>
              </a:rPr>
              <a:t>LINQ: Truy vấn nhiều nguồn dữ liệu (bộ nhớ, XML, SQL Server, DataSet).</a:t>
            </a:r>
          </a:p>
          <a:p>
            <a:pPr algn="l">
              <a:lnSpc>
                <a:spcPts val="3359"/>
              </a:lnSpc>
              <a:spcBef>
                <a:spcPct val="0"/>
              </a:spcBef>
            </a:pPr>
            <a:r>
              <a:rPr lang="en-US" sz="2799">
                <a:solidFill>
                  <a:srgbClr val="000000"/>
                </a:solidFill>
                <a:latin typeface="Sanchez"/>
              </a:rPr>
              <a:t>LINQ to Entities: Chỉ truy vấn dữ liệu qua Entity Framework.</a:t>
            </a:r>
          </a:p>
          <a:p>
            <a:pPr algn="l">
              <a:lnSpc>
                <a:spcPts val="3359"/>
              </a:lnSpc>
              <a:spcBef>
                <a:spcPct val="0"/>
              </a:spcBef>
            </a:pPr>
          </a:p>
          <a:p>
            <a:pPr algn="l">
              <a:lnSpc>
                <a:spcPts val="3359"/>
              </a:lnSpc>
              <a:spcBef>
                <a:spcPct val="0"/>
              </a:spcBef>
            </a:pPr>
            <a:r>
              <a:rPr lang="en-US" sz="2799">
                <a:solidFill>
                  <a:srgbClr val="000000"/>
                </a:solidFill>
                <a:latin typeface="Arimo Bold"/>
              </a:rPr>
              <a:t>2. Hiệu suất:</a:t>
            </a:r>
          </a:p>
          <a:p>
            <a:pPr algn="l">
              <a:lnSpc>
                <a:spcPts val="3359"/>
              </a:lnSpc>
              <a:spcBef>
                <a:spcPct val="0"/>
              </a:spcBef>
            </a:pPr>
          </a:p>
          <a:p>
            <a:pPr algn="l">
              <a:lnSpc>
                <a:spcPts val="3359"/>
              </a:lnSpc>
              <a:spcBef>
                <a:spcPct val="0"/>
              </a:spcBef>
            </a:pPr>
            <a:r>
              <a:rPr lang="en-US" sz="2799">
                <a:solidFill>
                  <a:srgbClr val="000000"/>
                </a:solidFill>
                <a:latin typeface="Sanchez"/>
              </a:rPr>
              <a:t>LINQ to Objects: Truy vấn trên các đối tượng trong bộ nhớ, kém hiệu quả với dữ liệu lớn.</a:t>
            </a:r>
          </a:p>
          <a:p>
            <a:pPr algn="l">
              <a:lnSpc>
                <a:spcPts val="3359"/>
              </a:lnSpc>
              <a:spcBef>
                <a:spcPct val="0"/>
              </a:spcBef>
            </a:pPr>
            <a:r>
              <a:rPr lang="en-US" sz="2799">
                <a:solidFill>
                  <a:srgbClr val="000000"/>
                </a:solidFill>
                <a:latin typeface="Sanchez"/>
              </a:rPr>
              <a:t>LINQ to Entities: Chuyển truy vấn LINQ thành SQL, tối ưu hóa truy vấn trên cơ sở dữ liệu.</a:t>
            </a:r>
          </a:p>
          <a:p>
            <a:pPr algn="l">
              <a:lnSpc>
                <a:spcPts val="3359"/>
              </a:lnSpc>
              <a:spcBef>
                <a:spcPct val="0"/>
              </a:spcBef>
            </a:pPr>
          </a:p>
          <a:p>
            <a:pPr algn="l">
              <a:lnSpc>
                <a:spcPts val="3359"/>
              </a:lnSpc>
              <a:spcBef>
                <a:spcPct val="0"/>
              </a:spcBef>
            </a:pPr>
            <a:r>
              <a:rPr lang="en-US" sz="2799">
                <a:solidFill>
                  <a:srgbClr val="000000"/>
                </a:solidFill>
                <a:latin typeface="Arimo Bold"/>
              </a:rPr>
              <a:t>3. Tính trừu tượng:</a:t>
            </a:r>
          </a:p>
          <a:p>
            <a:pPr algn="l">
              <a:lnSpc>
                <a:spcPts val="3359"/>
              </a:lnSpc>
              <a:spcBef>
                <a:spcPct val="0"/>
              </a:spcBef>
            </a:pPr>
          </a:p>
          <a:p>
            <a:pPr algn="l">
              <a:lnSpc>
                <a:spcPts val="3359"/>
              </a:lnSpc>
              <a:spcBef>
                <a:spcPct val="0"/>
              </a:spcBef>
            </a:pPr>
            <a:r>
              <a:rPr lang="en-US" sz="2799">
                <a:solidFill>
                  <a:srgbClr val="000000"/>
                </a:solidFill>
                <a:latin typeface="Sanchez"/>
              </a:rPr>
              <a:t>LINQ to Entities: Cung cấp lớp trừu tượng, tự động chuyển đổi truy vấn LINQ thành SQL.</a:t>
            </a:r>
          </a:p>
          <a:p>
            <a:pPr algn="l">
              <a:lnSpc>
                <a:spcPts val="3359"/>
              </a:lnSpc>
              <a:spcBef>
                <a:spcPct val="0"/>
              </a:spcBef>
            </a:pPr>
            <a:r>
              <a:rPr lang="en-US" sz="2799">
                <a:solidFill>
                  <a:srgbClr val="000000"/>
                </a:solidFill>
                <a:latin typeface="Sanchez"/>
              </a:rPr>
              <a:t>LINQ to Objects: Truy vấn trực tiếp các đối tượng trong bộ nhớ mà không có lớp trừu tượng hóa.</a:t>
            </a:r>
          </a:p>
        </p:txBody>
      </p:sp>
      <p:sp>
        <p:nvSpPr>
          <p:cNvPr name="TextBox 5" id="5"/>
          <p:cNvSpPr txBox="true"/>
          <p:nvPr/>
        </p:nvSpPr>
        <p:spPr>
          <a:xfrm rot="0">
            <a:off x="1209704" y="586300"/>
            <a:ext cx="9611538" cy="819150"/>
          </a:xfrm>
          <a:prstGeom prst="rect">
            <a:avLst/>
          </a:prstGeom>
        </p:spPr>
        <p:txBody>
          <a:bodyPr anchor="t" rtlCol="false" tIns="0" lIns="0" bIns="0" rIns="0">
            <a:spAutoFit/>
          </a:bodyPr>
          <a:lstStyle/>
          <a:p>
            <a:pPr algn="l">
              <a:lnSpc>
                <a:spcPts val="6599"/>
              </a:lnSpc>
            </a:pPr>
            <a:r>
              <a:rPr lang="en-US" sz="5499">
                <a:solidFill>
                  <a:srgbClr val="3F3533"/>
                </a:solidFill>
                <a:latin typeface="Sanchez"/>
              </a:rPr>
              <a:t>Chương 2: Cơ sở lý thuyết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9107195">
            <a:off x="13495349" y="9207625"/>
            <a:ext cx="5851103" cy="0"/>
          </a:xfrm>
          <a:prstGeom prst="line">
            <a:avLst/>
          </a:prstGeom>
          <a:ln cap="rnd" w="19050">
            <a:solidFill>
              <a:srgbClr val="3F3533"/>
            </a:solidFill>
            <a:prstDash val="solid"/>
            <a:headEnd type="none" len="sm" w="sm"/>
            <a:tailEnd type="none" len="sm" w="sm"/>
          </a:ln>
        </p:spPr>
      </p:sp>
      <p:sp>
        <p:nvSpPr>
          <p:cNvPr name="Freeform 5" id="5"/>
          <p:cNvSpPr/>
          <p:nvPr/>
        </p:nvSpPr>
        <p:spPr>
          <a:xfrm flipH="false" flipV="false" rot="0">
            <a:off x="1616550" y="752753"/>
            <a:ext cx="792866" cy="787298"/>
          </a:xfrm>
          <a:custGeom>
            <a:avLst/>
            <a:gdLst/>
            <a:ahLst/>
            <a:cxnLst/>
            <a:rect r="r" b="b" t="t" l="l"/>
            <a:pathLst>
              <a:path h="787298" w="792866">
                <a:moveTo>
                  <a:pt x="0" y="0"/>
                </a:moveTo>
                <a:lnTo>
                  <a:pt x="792866" y="0"/>
                </a:lnTo>
                <a:lnTo>
                  <a:pt x="792866" y="787298"/>
                </a:lnTo>
                <a:lnTo>
                  <a:pt x="0" y="7872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513370" y="754363"/>
            <a:ext cx="565414" cy="785688"/>
          </a:xfrm>
          <a:custGeom>
            <a:avLst/>
            <a:gdLst/>
            <a:ahLst/>
            <a:cxnLst/>
            <a:rect r="r" b="b" t="t" l="l"/>
            <a:pathLst>
              <a:path h="785688" w="565414">
                <a:moveTo>
                  <a:pt x="0" y="0"/>
                </a:moveTo>
                <a:lnTo>
                  <a:pt x="565414" y="0"/>
                </a:lnTo>
                <a:lnTo>
                  <a:pt x="565414" y="785688"/>
                </a:lnTo>
                <a:lnTo>
                  <a:pt x="0" y="7856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568088"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8" id="8"/>
          <p:cNvSpPr txBox="true"/>
          <p:nvPr/>
        </p:nvSpPr>
        <p:spPr>
          <a:xfrm rot="0">
            <a:off x="1487305" y="2377000"/>
            <a:ext cx="15449150" cy="630555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Arimo Bold"/>
              </a:rPr>
              <a:t>1.</a:t>
            </a:r>
            <a:r>
              <a:rPr lang="en-US" sz="2799">
                <a:solidFill>
                  <a:srgbClr val="000000"/>
                </a:solidFill>
                <a:latin typeface="Arimo Bold"/>
              </a:rPr>
              <a:t>Phân tích hệ thống</a:t>
            </a:r>
          </a:p>
          <a:p>
            <a:pPr algn="l">
              <a:lnSpc>
                <a:spcPts val="3359"/>
              </a:lnSpc>
              <a:spcBef>
                <a:spcPct val="0"/>
              </a:spcBef>
            </a:pPr>
            <a:r>
              <a:rPr lang="en-US" sz="2799">
                <a:solidFill>
                  <a:srgbClr val="000000"/>
                </a:solidFill>
                <a:latin typeface="Arimo Bold"/>
              </a:rPr>
              <a:t>1.1. Mô tả hệ thống</a:t>
            </a:r>
          </a:p>
          <a:p>
            <a:pPr algn="l">
              <a:lnSpc>
                <a:spcPts val="3359"/>
              </a:lnSpc>
              <a:spcBef>
                <a:spcPct val="0"/>
              </a:spcBef>
            </a:pPr>
          </a:p>
          <a:p>
            <a:pPr algn="l">
              <a:lnSpc>
                <a:spcPts val="3359"/>
              </a:lnSpc>
              <a:spcBef>
                <a:spcPct val="0"/>
              </a:spcBef>
            </a:pPr>
            <a:r>
              <a:rPr lang="en-US" sz="2799">
                <a:solidFill>
                  <a:srgbClr val="000000"/>
                </a:solidFill>
                <a:latin typeface="Sanchez"/>
              </a:rPr>
              <a:t>Hệ thống quản lý gồm công việc sau:</a:t>
            </a:r>
          </a:p>
          <a:p>
            <a:pPr algn="l">
              <a:lnSpc>
                <a:spcPts val="3359"/>
              </a:lnSpc>
              <a:spcBef>
                <a:spcPct val="0"/>
              </a:spcBef>
            </a:pPr>
          </a:p>
          <a:p>
            <a:pPr algn="l" marL="604519" indent="-302260" lvl="1">
              <a:lnSpc>
                <a:spcPts val="3359"/>
              </a:lnSpc>
              <a:buFont typeface="Arial"/>
              <a:buChar char="•"/>
            </a:pPr>
            <a:r>
              <a:rPr lang="en-US" sz="2799">
                <a:solidFill>
                  <a:srgbClr val="000000"/>
                </a:solidFill>
                <a:latin typeface="Arimo Bold"/>
              </a:rPr>
              <a:t>Bảng danh sách học sinh: </a:t>
            </a:r>
            <a:r>
              <a:rPr lang="en-US" sz="2799">
                <a:solidFill>
                  <a:srgbClr val="000000"/>
                </a:solidFill>
                <a:latin typeface="Arimo"/>
              </a:rPr>
              <a:t>Bao gồm thông tin cá nhân của học sinh như mã số học sinh, tên, ngày sinh, giới tính, lớp, và thông tin liên lạc.</a:t>
            </a:r>
          </a:p>
          <a:p>
            <a:pPr algn="l" marL="604519" indent="-302260" lvl="1">
              <a:lnSpc>
                <a:spcPts val="3359"/>
              </a:lnSpc>
              <a:buFont typeface="Arial"/>
              <a:buChar char="•"/>
            </a:pPr>
            <a:r>
              <a:rPr lang="en-US" sz="2799">
                <a:solidFill>
                  <a:srgbClr val="000000"/>
                </a:solidFill>
                <a:latin typeface="Arimo Bold"/>
              </a:rPr>
              <a:t>Bảng danh sách lớp học:</a:t>
            </a:r>
            <a:r>
              <a:rPr lang="en-US" sz="2799">
                <a:solidFill>
                  <a:srgbClr val="000000"/>
                </a:solidFill>
                <a:latin typeface="Arimo"/>
              </a:rPr>
              <a:t> Danh sách các lớp học, bao gồm mã lớp, tên lớp, giáo viên chủ nhiệm, và danh sách học sinh trong lớp.</a:t>
            </a:r>
          </a:p>
          <a:p>
            <a:pPr algn="l" marL="604519" indent="-302260" lvl="1">
              <a:lnSpc>
                <a:spcPts val="3359"/>
              </a:lnSpc>
              <a:buFont typeface="Arial"/>
              <a:buChar char="•"/>
            </a:pPr>
            <a:r>
              <a:rPr lang="en-US" sz="2799">
                <a:solidFill>
                  <a:srgbClr val="000000"/>
                </a:solidFill>
                <a:latin typeface="Arimo Bold"/>
              </a:rPr>
              <a:t>Bảng danh sách môn học:</a:t>
            </a:r>
            <a:r>
              <a:rPr lang="en-US" sz="2799">
                <a:solidFill>
                  <a:srgbClr val="000000"/>
                </a:solidFill>
                <a:latin typeface="Arimo"/>
              </a:rPr>
              <a:t> Danh sách các môn học, bao gồm mã môn học, tên môn học, số tiết học, và giáo viên phụ trách.</a:t>
            </a:r>
          </a:p>
          <a:p>
            <a:pPr algn="l" marL="604519" indent="-302260" lvl="1">
              <a:lnSpc>
                <a:spcPts val="3359"/>
              </a:lnSpc>
              <a:buFont typeface="Arial"/>
              <a:buChar char="•"/>
            </a:pPr>
            <a:r>
              <a:rPr lang="en-US" sz="2799">
                <a:solidFill>
                  <a:srgbClr val="000000"/>
                </a:solidFill>
                <a:latin typeface="Arimo Bold"/>
              </a:rPr>
              <a:t>Bảng điểm:</a:t>
            </a:r>
            <a:r>
              <a:rPr lang="en-US" sz="2799">
                <a:solidFill>
                  <a:srgbClr val="000000"/>
                </a:solidFill>
                <a:latin typeface="Arimo"/>
              </a:rPr>
              <a:t> Ghi nhận điểm của từng học sinh theo từng môn học, bao gồm điểm kiểm tra, điểm thi, điểm trung bình, và xếp loại.</a:t>
            </a:r>
          </a:p>
          <a:p>
            <a:pPr algn="l" marL="604519" indent="-302260" lvl="1">
              <a:lnSpc>
                <a:spcPts val="3359"/>
              </a:lnSpc>
              <a:buFont typeface="Arial"/>
              <a:buChar char="•"/>
            </a:pPr>
            <a:r>
              <a:rPr lang="en-US" sz="2799">
                <a:solidFill>
                  <a:srgbClr val="000000"/>
                </a:solidFill>
                <a:latin typeface="Arimo Bold"/>
              </a:rPr>
              <a:t>Quản lý hạnh kiểm:</a:t>
            </a:r>
            <a:r>
              <a:rPr lang="en-US" sz="2799">
                <a:solidFill>
                  <a:srgbClr val="000000"/>
                </a:solidFill>
                <a:latin typeface="Arimo"/>
              </a:rPr>
              <a:t> Ghi nhận và quản lý hạnh kiểm của học sinh theo từng kỳ học hoặc năm học.</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8680811">
            <a:off x="11551514" y="8399025"/>
            <a:ext cx="7713273" cy="0"/>
          </a:xfrm>
          <a:prstGeom prst="line">
            <a:avLst/>
          </a:prstGeom>
          <a:ln cap="rnd" w="19050">
            <a:solidFill>
              <a:srgbClr val="3F3533"/>
            </a:solidFill>
            <a:prstDash val="solid"/>
            <a:headEnd type="none" len="sm" w="sm"/>
            <a:tailEnd type="none" len="sm" w="sm"/>
          </a:ln>
        </p:spPr>
      </p:sp>
      <p:sp>
        <p:nvSpPr>
          <p:cNvPr name="TextBox 5" id="5"/>
          <p:cNvSpPr txBox="true"/>
          <p:nvPr/>
        </p:nvSpPr>
        <p:spPr>
          <a:xfrm rot="0">
            <a:off x="852603" y="2022211"/>
            <a:ext cx="16406697" cy="798195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Arimo Bold"/>
              </a:rPr>
              <a:t>1.2. Giới thiệu hệ thống  </a:t>
            </a:r>
          </a:p>
          <a:p>
            <a:pPr algn="l">
              <a:lnSpc>
                <a:spcPts val="3359"/>
              </a:lnSpc>
              <a:spcBef>
                <a:spcPct val="0"/>
              </a:spcBef>
            </a:pPr>
            <a:r>
              <a:rPr lang="en-US" sz="2799">
                <a:solidFill>
                  <a:srgbClr val="000000"/>
                </a:solidFill>
                <a:latin typeface="Sanchez"/>
              </a:rPr>
              <a:t>    Sau khi khảo sát thực tế và phân tích thiết kế hệ thống, chúng ta tổng hợp các yêu cầu của hệ thống quản lý điểm học sinh như sau: </a:t>
            </a:r>
          </a:p>
          <a:p>
            <a:pPr algn="l">
              <a:lnSpc>
                <a:spcPts val="3359"/>
              </a:lnSpc>
            </a:pPr>
            <a:r>
              <a:rPr lang="en-US" sz="2799">
                <a:solidFill>
                  <a:srgbClr val="000000"/>
                </a:solidFill>
                <a:latin typeface="Arimo"/>
              </a:rPr>
              <a:t>    </a:t>
            </a:r>
            <a:r>
              <a:rPr lang="en-US" sz="2799">
                <a:solidFill>
                  <a:srgbClr val="000000"/>
                </a:solidFill>
                <a:latin typeface="Arimo Bold"/>
              </a:rPr>
              <a:t>Thông tin học sinh: </a:t>
            </a:r>
            <a:r>
              <a:rPr lang="en-US" sz="2799">
                <a:solidFill>
                  <a:srgbClr val="000000"/>
                </a:solidFill>
                <a:latin typeface="Arimo"/>
              </a:rPr>
              <a:t>Mã số học sinh duy nhất, tên, ngày sinh, giới tính, địa chỉ, quê quán, số điện thoại, lớp hiện tại.</a:t>
            </a:r>
          </a:p>
          <a:p>
            <a:pPr algn="l">
              <a:lnSpc>
                <a:spcPts val="3359"/>
              </a:lnSpc>
            </a:pPr>
            <a:r>
              <a:rPr lang="en-US" sz="2799">
                <a:solidFill>
                  <a:srgbClr val="000000"/>
                </a:solidFill>
                <a:latin typeface="Arimo"/>
              </a:rPr>
              <a:t>    </a:t>
            </a:r>
            <a:r>
              <a:rPr lang="en-US" sz="2799">
                <a:solidFill>
                  <a:srgbClr val="000000"/>
                </a:solidFill>
                <a:latin typeface="Arimo Bold"/>
              </a:rPr>
              <a:t>Thông tin lớp học:</a:t>
            </a:r>
            <a:r>
              <a:rPr lang="en-US" sz="2799">
                <a:solidFill>
                  <a:srgbClr val="000000"/>
                </a:solidFill>
                <a:latin typeface="Arimo"/>
              </a:rPr>
              <a:t> Mã lớp, tên lớp, giáo viên chủ nhiệm, danh sách học sinh.</a:t>
            </a:r>
          </a:p>
          <a:p>
            <a:pPr algn="l">
              <a:lnSpc>
                <a:spcPts val="3359"/>
              </a:lnSpc>
            </a:pPr>
            <a:r>
              <a:rPr lang="en-US" sz="2799">
                <a:solidFill>
                  <a:srgbClr val="000000"/>
                </a:solidFill>
                <a:latin typeface="Sanchez"/>
              </a:rPr>
              <a:t>Thông tin môn học: Mã môn, tên môn, số tiết học, giáo viên phụ trách.</a:t>
            </a:r>
          </a:p>
          <a:p>
            <a:pPr algn="l">
              <a:lnSpc>
                <a:spcPts val="3359"/>
              </a:lnSpc>
            </a:pPr>
            <a:r>
              <a:rPr lang="en-US" sz="2799">
                <a:solidFill>
                  <a:srgbClr val="000000"/>
                </a:solidFill>
                <a:latin typeface="Arimo"/>
              </a:rPr>
              <a:t>    </a:t>
            </a:r>
            <a:r>
              <a:rPr lang="en-US" sz="2799">
                <a:solidFill>
                  <a:srgbClr val="000000"/>
                </a:solidFill>
                <a:latin typeface="Arimo Bold"/>
              </a:rPr>
              <a:t>Quản lý điểm số:</a:t>
            </a:r>
            <a:r>
              <a:rPr lang="en-US" sz="2799">
                <a:solidFill>
                  <a:srgbClr val="000000"/>
                </a:solidFill>
                <a:latin typeface="Arimo"/>
              </a:rPr>
              <a:t> Điểm kiểm tra thường xuyên, thi giữa kỳ, thi cuối kỳ, điểm trung bình.</a:t>
            </a:r>
          </a:p>
          <a:p>
            <a:pPr algn="l">
              <a:lnSpc>
                <a:spcPts val="3359"/>
              </a:lnSpc>
            </a:pPr>
            <a:r>
              <a:rPr lang="en-US" sz="2799">
                <a:solidFill>
                  <a:srgbClr val="000000"/>
                </a:solidFill>
                <a:latin typeface="Sanchez"/>
              </a:rPr>
              <a:t>Tính toán xếp loại học lực theo kỳ hoặc năm học.</a:t>
            </a:r>
          </a:p>
          <a:p>
            <a:pPr algn="l">
              <a:lnSpc>
                <a:spcPts val="3359"/>
              </a:lnSpc>
            </a:pPr>
            <a:r>
              <a:rPr lang="en-US" sz="2799">
                <a:solidFill>
                  <a:srgbClr val="000000"/>
                </a:solidFill>
                <a:latin typeface="Sanchez"/>
              </a:rPr>
              <a:t>Quản lý hạnh kiểm: Ghi nhận vi phạm kỷ luật, khen thưởng, đánh giá hạnh kiểm, báo cáo định kỳ.</a:t>
            </a:r>
          </a:p>
          <a:p>
            <a:pPr algn="l">
              <a:lnSpc>
                <a:spcPts val="3359"/>
              </a:lnSpc>
            </a:pPr>
            <a:r>
              <a:rPr lang="en-US" sz="2799">
                <a:solidFill>
                  <a:srgbClr val="000000"/>
                </a:solidFill>
                <a:latin typeface="Arimo"/>
              </a:rPr>
              <a:t>    </a:t>
            </a:r>
            <a:r>
              <a:rPr lang="en-US" sz="2799">
                <a:solidFill>
                  <a:srgbClr val="000000"/>
                </a:solidFill>
                <a:latin typeface="Arimo Bold"/>
              </a:rPr>
              <a:t>Quản lý tài khoản:</a:t>
            </a:r>
          </a:p>
          <a:p>
            <a:pPr algn="l" marL="604519" indent="-302260" lvl="1">
              <a:lnSpc>
                <a:spcPts val="3359"/>
              </a:lnSpc>
              <a:buFont typeface="Arial"/>
              <a:buChar char="•"/>
            </a:pPr>
            <a:r>
              <a:rPr lang="en-US" sz="2799">
                <a:solidFill>
                  <a:srgbClr val="000000"/>
                </a:solidFill>
                <a:latin typeface="Sanchez"/>
              </a:rPr>
              <a:t>Tạo, sửa, xóa tài khoản cho học sinh, giáo viên, và nhân viên quản lý.</a:t>
            </a:r>
          </a:p>
          <a:p>
            <a:pPr algn="l" marL="604519" indent="-302260" lvl="1">
              <a:lnSpc>
                <a:spcPts val="3359"/>
              </a:lnSpc>
              <a:buFont typeface="Arial"/>
              <a:buChar char="•"/>
            </a:pPr>
            <a:r>
              <a:rPr lang="en-US" sz="2799">
                <a:solidFill>
                  <a:srgbClr val="000000"/>
                </a:solidFill>
                <a:latin typeface="Sanchez"/>
              </a:rPr>
              <a:t>Phân quyền truy cập theo vai trò (học sinh, giáo viên, quản trị viên).</a:t>
            </a:r>
          </a:p>
          <a:p>
            <a:pPr algn="l">
              <a:lnSpc>
                <a:spcPts val="3359"/>
              </a:lnSpc>
            </a:pPr>
            <a:r>
              <a:rPr lang="en-US" sz="2799">
                <a:solidFill>
                  <a:srgbClr val="000000"/>
                </a:solidFill>
                <a:latin typeface="Arimo"/>
              </a:rPr>
              <a:t>    </a:t>
            </a:r>
            <a:r>
              <a:rPr lang="en-US" sz="2799">
                <a:solidFill>
                  <a:srgbClr val="000000"/>
                </a:solidFill>
                <a:latin typeface="Arimo Bold"/>
              </a:rPr>
              <a:t>Tra cứu và thống kê: </a:t>
            </a:r>
          </a:p>
          <a:p>
            <a:pPr algn="l" marL="604519" indent="-302260" lvl="1">
              <a:lnSpc>
                <a:spcPts val="3359"/>
              </a:lnSpc>
              <a:buFont typeface="Arial"/>
              <a:buChar char="•"/>
            </a:pPr>
            <a:r>
              <a:rPr lang="en-US" sz="2799">
                <a:solidFill>
                  <a:srgbClr val="000000"/>
                </a:solidFill>
                <a:latin typeface="Sanchez"/>
              </a:rPr>
              <a:t>Tra cứu thông tin học sinh, điểm số, hạnh kiểm.</a:t>
            </a:r>
          </a:p>
          <a:p>
            <a:pPr algn="l" marL="604519" indent="-302260" lvl="1">
              <a:lnSpc>
                <a:spcPts val="3359"/>
              </a:lnSpc>
              <a:buFont typeface="Arial"/>
              <a:buChar char="•"/>
            </a:pPr>
            <a:r>
              <a:rPr lang="en-US" sz="2799">
                <a:solidFill>
                  <a:srgbClr val="000000"/>
                </a:solidFill>
                <a:latin typeface="Sanchez"/>
              </a:rPr>
              <a:t>Báo cáo thống kê theo dõi tình hình học tập và rèn luyện.</a:t>
            </a:r>
          </a:p>
          <a:p>
            <a:pPr algn="l">
              <a:lnSpc>
                <a:spcPts val="3359"/>
              </a:lnSpc>
            </a:pPr>
            <a:r>
              <a:rPr lang="en-US" sz="2799">
                <a:solidFill>
                  <a:srgbClr val="000000"/>
                </a:solidFill>
                <a:latin typeface="Arimo"/>
              </a:rPr>
              <a:t>  </a:t>
            </a:r>
          </a:p>
          <a:p>
            <a:pPr algn="l">
              <a:lnSpc>
                <a:spcPts val="3359"/>
              </a:lnSpc>
              <a:spcBef>
                <a:spcPct val="0"/>
              </a:spcBef>
            </a:pPr>
          </a:p>
        </p:txBody>
      </p:sp>
      <p:sp>
        <p:nvSpPr>
          <p:cNvPr name="TextBox 6" id="6"/>
          <p:cNvSpPr txBox="true"/>
          <p:nvPr/>
        </p:nvSpPr>
        <p:spPr>
          <a:xfrm rot="0">
            <a:off x="2568088"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1878805">
            <a:off x="14520320" y="1054725"/>
            <a:ext cx="4577760" cy="0"/>
          </a:xfrm>
          <a:prstGeom prst="line">
            <a:avLst/>
          </a:prstGeom>
          <a:ln cap="rnd" w="19050">
            <a:solidFill>
              <a:srgbClr val="3F3533"/>
            </a:solidFill>
            <a:prstDash val="solid"/>
            <a:headEnd type="none" len="sm" w="sm"/>
            <a:tailEnd type="none" len="sm" w="sm"/>
          </a:ln>
        </p:spPr>
      </p:sp>
      <p:sp>
        <p:nvSpPr>
          <p:cNvPr name="Freeform 5" id="5"/>
          <p:cNvSpPr/>
          <p:nvPr/>
        </p:nvSpPr>
        <p:spPr>
          <a:xfrm flipH="false" flipV="false" rot="0">
            <a:off x="8721555" y="2820238"/>
            <a:ext cx="9077448" cy="6906087"/>
          </a:xfrm>
          <a:custGeom>
            <a:avLst/>
            <a:gdLst/>
            <a:ahLst/>
            <a:cxnLst/>
            <a:rect r="r" b="b" t="t" l="l"/>
            <a:pathLst>
              <a:path h="6906087" w="9077448">
                <a:moveTo>
                  <a:pt x="0" y="0"/>
                </a:moveTo>
                <a:lnTo>
                  <a:pt x="9077448" y="0"/>
                </a:lnTo>
                <a:lnTo>
                  <a:pt x="9077448" y="6906087"/>
                </a:lnTo>
                <a:lnTo>
                  <a:pt x="0" y="6906087"/>
                </a:lnTo>
                <a:lnTo>
                  <a:pt x="0" y="0"/>
                </a:lnTo>
                <a:close/>
              </a:path>
            </a:pathLst>
          </a:custGeom>
          <a:blipFill>
            <a:blip r:embed="rId3"/>
            <a:stretch>
              <a:fillRect l="0" t="0" r="-161" b="0"/>
            </a:stretch>
          </a:blipFill>
        </p:spPr>
      </p:sp>
      <p:sp>
        <p:nvSpPr>
          <p:cNvPr name="TextBox 6" id="6"/>
          <p:cNvSpPr txBox="true"/>
          <p:nvPr/>
        </p:nvSpPr>
        <p:spPr>
          <a:xfrm rot="0">
            <a:off x="682166" y="2640255"/>
            <a:ext cx="7902327"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2. Mô hình thực thể quan hệ ERD của hệ thống</a:t>
            </a:r>
          </a:p>
        </p:txBody>
      </p:sp>
      <p:sp>
        <p:nvSpPr>
          <p:cNvPr name="TextBox 7" id="7"/>
          <p:cNvSpPr txBox="true"/>
          <p:nvPr/>
        </p:nvSpPr>
        <p:spPr>
          <a:xfrm rot="0">
            <a:off x="2568088"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8" id="8"/>
          <p:cNvSpPr txBox="true"/>
          <p:nvPr/>
        </p:nvSpPr>
        <p:spPr>
          <a:xfrm rot="0">
            <a:off x="969023" y="3484536"/>
            <a:ext cx="7392872" cy="857250"/>
          </a:xfrm>
          <a:prstGeom prst="rect">
            <a:avLst/>
          </a:prstGeom>
        </p:spPr>
        <p:txBody>
          <a:bodyPr anchor="t" rtlCol="false" tIns="0" lIns="0" bIns="0" rIns="0">
            <a:spAutoFit/>
          </a:bodyPr>
          <a:lstStyle/>
          <a:p>
            <a:pPr algn="just">
              <a:lnSpc>
                <a:spcPts val="3359"/>
              </a:lnSpc>
              <a:spcBef>
                <a:spcPct val="0"/>
              </a:spcBef>
            </a:pPr>
            <a:r>
              <a:rPr lang="en-US" sz="2799">
                <a:solidFill>
                  <a:srgbClr val="000000"/>
                </a:solidFill>
                <a:latin typeface="Arimo Bold"/>
              </a:rPr>
              <a:t>Bảng TaiKhoan:</a:t>
            </a:r>
            <a:r>
              <a:rPr lang="en-US" sz="2799">
                <a:solidFill>
                  <a:srgbClr val="000000"/>
                </a:solidFill>
                <a:latin typeface="Arimo"/>
              </a:rPr>
              <a:t> Id (PK), TaiKhoan,</a:t>
            </a:r>
          </a:p>
          <a:p>
            <a:pPr algn="just">
              <a:lnSpc>
                <a:spcPts val="3359"/>
              </a:lnSpc>
              <a:spcBef>
                <a:spcPct val="0"/>
              </a:spcBef>
            </a:pPr>
            <a:r>
              <a:rPr lang="en-US" sz="2799">
                <a:solidFill>
                  <a:srgbClr val="000000"/>
                </a:solidFill>
                <a:latin typeface="Sanchez"/>
              </a:rPr>
              <a:t>MatKhau, LoaiTaiKhoan</a:t>
            </a:r>
          </a:p>
        </p:txBody>
      </p:sp>
      <p:sp>
        <p:nvSpPr>
          <p:cNvPr name="TextBox 9" id="9"/>
          <p:cNvSpPr txBox="true"/>
          <p:nvPr/>
        </p:nvSpPr>
        <p:spPr>
          <a:xfrm rot="0">
            <a:off x="904763" y="4392959"/>
            <a:ext cx="7688273" cy="857250"/>
          </a:xfrm>
          <a:prstGeom prst="rect">
            <a:avLst/>
          </a:prstGeom>
        </p:spPr>
        <p:txBody>
          <a:bodyPr anchor="t" rtlCol="false" tIns="0" lIns="0" bIns="0" rIns="0">
            <a:spAutoFit/>
          </a:bodyPr>
          <a:lstStyle/>
          <a:p>
            <a:pPr algn="just">
              <a:lnSpc>
                <a:spcPts val="3359"/>
              </a:lnSpc>
              <a:spcBef>
                <a:spcPct val="0"/>
              </a:spcBef>
            </a:pPr>
            <a:r>
              <a:rPr lang="en-US" sz="2799">
                <a:solidFill>
                  <a:srgbClr val="000000"/>
                </a:solidFill>
                <a:latin typeface="Arimo Bold"/>
              </a:rPr>
              <a:t>Bảng Lop:</a:t>
            </a:r>
            <a:r>
              <a:rPr lang="en-US" sz="2799">
                <a:solidFill>
                  <a:srgbClr val="000000"/>
                </a:solidFill>
                <a:latin typeface="Arimo"/>
              </a:rPr>
              <a:t> MaLop (PK), TenLop, NienKhoa, NamHoc</a:t>
            </a:r>
          </a:p>
        </p:txBody>
      </p:sp>
      <p:sp>
        <p:nvSpPr>
          <p:cNvPr name="TextBox 10" id="10"/>
          <p:cNvSpPr txBox="true"/>
          <p:nvPr/>
        </p:nvSpPr>
        <p:spPr>
          <a:xfrm rot="0">
            <a:off x="904763" y="5301383"/>
            <a:ext cx="7816791" cy="857250"/>
          </a:xfrm>
          <a:prstGeom prst="rect">
            <a:avLst/>
          </a:prstGeom>
        </p:spPr>
        <p:txBody>
          <a:bodyPr anchor="t" rtlCol="false" tIns="0" lIns="0" bIns="0" rIns="0">
            <a:spAutoFit/>
          </a:bodyPr>
          <a:lstStyle/>
          <a:p>
            <a:pPr algn="just">
              <a:lnSpc>
                <a:spcPts val="3359"/>
              </a:lnSpc>
              <a:spcBef>
                <a:spcPct val="0"/>
              </a:spcBef>
            </a:pPr>
            <a:r>
              <a:rPr lang="en-US" sz="2799">
                <a:solidFill>
                  <a:srgbClr val="000000"/>
                </a:solidFill>
                <a:latin typeface="Arimo Bold"/>
              </a:rPr>
              <a:t>Bảng GiaoVien:</a:t>
            </a:r>
            <a:r>
              <a:rPr lang="en-US" sz="2799">
                <a:solidFill>
                  <a:srgbClr val="000000"/>
                </a:solidFill>
                <a:latin typeface="Arimo"/>
              </a:rPr>
              <a:t> MaGV (PK), HoTen, GioiTinh</a:t>
            </a:r>
          </a:p>
          <a:p>
            <a:pPr algn="just">
              <a:lnSpc>
                <a:spcPts val="3359"/>
              </a:lnSpc>
              <a:spcBef>
                <a:spcPct val="0"/>
              </a:spcBef>
            </a:pPr>
            <a:r>
              <a:rPr lang="en-US" sz="2799">
                <a:solidFill>
                  <a:srgbClr val="000000"/>
                </a:solidFill>
                <a:latin typeface="Sanchez"/>
              </a:rPr>
              <a:t>SDT, MaLop (FK references Lop.MaLop)</a:t>
            </a:r>
          </a:p>
        </p:txBody>
      </p:sp>
      <p:sp>
        <p:nvSpPr>
          <p:cNvPr name="TextBox 11" id="11"/>
          <p:cNvSpPr txBox="true"/>
          <p:nvPr/>
        </p:nvSpPr>
        <p:spPr>
          <a:xfrm rot="0">
            <a:off x="904763" y="6237539"/>
            <a:ext cx="7688273" cy="1276350"/>
          </a:xfrm>
          <a:prstGeom prst="rect">
            <a:avLst/>
          </a:prstGeom>
        </p:spPr>
        <p:txBody>
          <a:bodyPr anchor="t" rtlCol="false" tIns="0" lIns="0" bIns="0" rIns="0">
            <a:spAutoFit/>
          </a:bodyPr>
          <a:lstStyle/>
          <a:p>
            <a:pPr algn="just">
              <a:lnSpc>
                <a:spcPts val="3359"/>
              </a:lnSpc>
              <a:spcBef>
                <a:spcPct val="0"/>
              </a:spcBef>
            </a:pPr>
            <a:r>
              <a:rPr lang="en-US" sz="2799">
                <a:solidFill>
                  <a:srgbClr val="000000"/>
                </a:solidFill>
                <a:latin typeface="Arimo Bold"/>
              </a:rPr>
              <a:t>Bảng HocSinh:</a:t>
            </a:r>
            <a:r>
              <a:rPr lang="en-US" sz="2799">
                <a:solidFill>
                  <a:srgbClr val="000000"/>
                </a:solidFill>
                <a:latin typeface="Arimo"/>
              </a:rPr>
              <a:t> MaHS (PK), HoTen, NgaySinh, GioiTinh, DiaChi, QueQuan, SDT,</a:t>
            </a:r>
          </a:p>
          <a:p>
            <a:pPr algn="just">
              <a:lnSpc>
                <a:spcPts val="3359"/>
              </a:lnSpc>
              <a:spcBef>
                <a:spcPct val="0"/>
              </a:spcBef>
            </a:pPr>
            <a:r>
              <a:rPr lang="en-US" sz="2799">
                <a:solidFill>
                  <a:srgbClr val="000000"/>
                </a:solidFill>
                <a:latin typeface="Sanchez"/>
              </a:rPr>
              <a:t>GhiChu</a:t>
            </a:r>
          </a:p>
        </p:txBody>
      </p:sp>
      <p:sp>
        <p:nvSpPr>
          <p:cNvPr name="TextBox 12" id="12"/>
          <p:cNvSpPr txBox="true"/>
          <p:nvPr/>
        </p:nvSpPr>
        <p:spPr>
          <a:xfrm rot="0">
            <a:off x="904763" y="7590089"/>
            <a:ext cx="7457131" cy="857250"/>
          </a:xfrm>
          <a:prstGeom prst="rect">
            <a:avLst/>
          </a:prstGeom>
        </p:spPr>
        <p:txBody>
          <a:bodyPr anchor="t" rtlCol="false" tIns="0" lIns="0" bIns="0" rIns="0">
            <a:spAutoFit/>
          </a:bodyPr>
          <a:lstStyle/>
          <a:p>
            <a:pPr algn="just">
              <a:lnSpc>
                <a:spcPts val="3359"/>
              </a:lnSpc>
              <a:spcBef>
                <a:spcPct val="0"/>
              </a:spcBef>
            </a:pPr>
            <a:r>
              <a:rPr lang="en-US" sz="2799">
                <a:solidFill>
                  <a:srgbClr val="000000"/>
                </a:solidFill>
                <a:latin typeface="Arimo Bold"/>
              </a:rPr>
              <a:t>Bảng MonHoc:</a:t>
            </a:r>
            <a:r>
              <a:rPr lang="en-US" sz="2799">
                <a:solidFill>
                  <a:srgbClr val="000000"/>
                </a:solidFill>
                <a:latin typeface="Arimo"/>
              </a:rPr>
              <a:t> MaMon (PK), TenMon, SoTiet, MaGV (FK references GiaoVien.MaGV)</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1873064">
            <a:off x="14022278" y="957925"/>
            <a:ext cx="5025644" cy="0"/>
          </a:xfrm>
          <a:prstGeom prst="line">
            <a:avLst/>
          </a:prstGeom>
          <a:ln cap="rnd" w="19050">
            <a:solidFill>
              <a:srgbClr val="3F3533"/>
            </a:solidFill>
            <a:prstDash val="solid"/>
            <a:headEnd type="none" len="sm" w="sm"/>
            <a:tailEnd type="none" len="sm" w="sm"/>
          </a:ln>
        </p:spPr>
      </p:sp>
      <p:sp>
        <p:nvSpPr>
          <p:cNvPr name="Freeform 5" id="5"/>
          <p:cNvSpPr/>
          <p:nvPr/>
        </p:nvSpPr>
        <p:spPr>
          <a:xfrm flipH="false" flipV="false" rot="0">
            <a:off x="7690355" y="2169836"/>
            <a:ext cx="10035338" cy="7556489"/>
          </a:xfrm>
          <a:custGeom>
            <a:avLst/>
            <a:gdLst/>
            <a:ahLst/>
            <a:cxnLst/>
            <a:rect r="r" b="b" t="t" l="l"/>
            <a:pathLst>
              <a:path h="7556489" w="10035338">
                <a:moveTo>
                  <a:pt x="0" y="0"/>
                </a:moveTo>
                <a:lnTo>
                  <a:pt x="10035338" y="0"/>
                </a:lnTo>
                <a:lnTo>
                  <a:pt x="10035338" y="7556489"/>
                </a:lnTo>
                <a:lnTo>
                  <a:pt x="0" y="7556489"/>
                </a:lnTo>
                <a:lnTo>
                  <a:pt x="0" y="0"/>
                </a:lnTo>
                <a:close/>
              </a:path>
            </a:pathLst>
          </a:custGeom>
          <a:blipFill>
            <a:blip r:embed="rId3"/>
            <a:stretch>
              <a:fillRect l="0" t="0" r="0" b="0"/>
            </a:stretch>
          </a:blipFill>
        </p:spPr>
      </p:sp>
      <p:sp>
        <p:nvSpPr>
          <p:cNvPr name="TextBox 6" id="6"/>
          <p:cNvSpPr txBox="true"/>
          <p:nvPr/>
        </p:nvSpPr>
        <p:spPr>
          <a:xfrm rot="0">
            <a:off x="1048345" y="2150786"/>
            <a:ext cx="4122390"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3. Thiết kế cơ sở dữ liệu</a:t>
            </a:r>
          </a:p>
        </p:txBody>
      </p:sp>
      <p:sp>
        <p:nvSpPr>
          <p:cNvPr name="TextBox 7" id="7"/>
          <p:cNvSpPr txBox="true"/>
          <p:nvPr/>
        </p:nvSpPr>
        <p:spPr>
          <a:xfrm rot="0">
            <a:off x="2568088"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8" id="8"/>
          <p:cNvSpPr txBox="true"/>
          <p:nvPr/>
        </p:nvSpPr>
        <p:spPr>
          <a:xfrm rot="0">
            <a:off x="999976" y="2699007"/>
            <a:ext cx="2273052"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3.1. Database</a:t>
            </a:r>
          </a:p>
        </p:txBody>
      </p:sp>
      <p:sp>
        <p:nvSpPr>
          <p:cNvPr name="TextBox 9" id="9"/>
          <p:cNvSpPr txBox="true"/>
          <p:nvPr/>
        </p:nvSpPr>
        <p:spPr>
          <a:xfrm rot="0">
            <a:off x="999976" y="3433480"/>
            <a:ext cx="5752799" cy="251460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Sanchez"/>
              </a:rPr>
              <a:t>Cấu trúc này giúp quản lý hiệu quả thông tin về học sinh, giáo viên, lớp học, môn học, điểm số, và tổng kết học lực, đồng thời hỗ trợ tra cứu và thống kê thông tin nhanh chóng.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3362166" y="2941572"/>
            <a:ext cx="10666589" cy="3144385"/>
          </a:xfrm>
          <a:custGeom>
            <a:avLst/>
            <a:gdLst/>
            <a:ahLst/>
            <a:cxnLst/>
            <a:rect r="r" b="b" t="t" l="l"/>
            <a:pathLst>
              <a:path h="3144385" w="10666589">
                <a:moveTo>
                  <a:pt x="0" y="0"/>
                </a:moveTo>
                <a:lnTo>
                  <a:pt x="10666589" y="0"/>
                </a:lnTo>
                <a:lnTo>
                  <a:pt x="10666589" y="3144385"/>
                </a:lnTo>
                <a:lnTo>
                  <a:pt x="0" y="3144385"/>
                </a:lnTo>
                <a:lnTo>
                  <a:pt x="0" y="0"/>
                </a:lnTo>
                <a:close/>
              </a:path>
            </a:pathLst>
          </a:custGeom>
          <a:blipFill>
            <a:blip r:embed="rId3"/>
            <a:stretch>
              <a:fillRect l="0" t="0" r="0" b="0"/>
            </a:stretch>
          </a:blipFill>
        </p:spPr>
      </p:sp>
      <p:sp>
        <p:nvSpPr>
          <p:cNvPr name="TextBox 5" id="5"/>
          <p:cNvSpPr txBox="true"/>
          <p:nvPr/>
        </p:nvSpPr>
        <p:spPr>
          <a:xfrm rot="0">
            <a:off x="2568088"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6" id="6"/>
          <p:cNvSpPr txBox="true"/>
          <p:nvPr/>
        </p:nvSpPr>
        <p:spPr>
          <a:xfrm rot="0">
            <a:off x="1178798" y="2215075"/>
            <a:ext cx="3339257"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3.2. Bảng tài khoản </a:t>
            </a:r>
          </a:p>
        </p:txBody>
      </p:sp>
      <p:sp>
        <p:nvSpPr>
          <p:cNvPr name="TextBox 7" id="7"/>
          <p:cNvSpPr txBox="true"/>
          <p:nvPr/>
        </p:nvSpPr>
        <p:spPr>
          <a:xfrm rot="0">
            <a:off x="1178798" y="6483842"/>
            <a:ext cx="16080502" cy="209550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Sanchez"/>
              </a:rPr>
              <a:t>Bảng TaiKhoan được sử dụng để quản lý thông tin đăng nhập của tất cả người dùng trong hệ thống, bao gồm học sinh, giáo viên, và quản trị viên. Mỗi tài khoản có một ID duy nhất, tên đăng nhập, mật khẩu, và loại tài khoản để xác định quyền hạn và vai trò của người dùng. Việc không cho phép giá trị Null ở các cột này đảm bảo rằng mỗi tài khoản đều có đủ thông tin cần thiết để hoạt động một cách chính xác và an toàn.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a:off x="29" y="586300"/>
            <a:ext cx="18631950" cy="5715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7206798" y="3053076"/>
            <a:ext cx="10052502" cy="5377228"/>
          </a:xfrm>
          <a:custGeom>
            <a:avLst/>
            <a:gdLst/>
            <a:ahLst/>
            <a:cxnLst/>
            <a:rect r="r" b="b" t="t" l="l"/>
            <a:pathLst>
              <a:path h="5377228" w="10052502">
                <a:moveTo>
                  <a:pt x="0" y="0"/>
                </a:moveTo>
                <a:lnTo>
                  <a:pt x="10052502" y="0"/>
                </a:lnTo>
                <a:lnTo>
                  <a:pt x="10052502" y="5377228"/>
                </a:lnTo>
                <a:lnTo>
                  <a:pt x="0" y="5377228"/>
                </a:lnTo>
                <a:lnTo>
                  <a:pt x="0" y="0"/>
                </a:lnTo>
                <a:close/>
              </a:path>
            </a:pathLst>
          </a:custGeom>
          <a:blipFill>
            <a:blip r:embed="rId3"/>
            <a:stretch>
              <a:fillRect l="0" t="0" r="0" b="0"/>
            </a:stretch>
          </a:blipFill>
        </p:spPr>
      </p:sp>
      <p:sp>
        <p:nvSpPr>
          <p:cNvPr name="TextBox 5" id="5"/>
          <p:cNvSpPr txBox="true"/>
          <p:nvPr/>
        </p:nvSpPr>
        <p:spPr>
          <a:xfrm rot="0">
            <a:off x="2568088"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6" id="6"/>
          <p:cNvSpPr txBox="true"/>
          <p:nvPr/>
        </p:nvSpPr>
        <p:spPr>
          <a:xfrm rot="0">
            <a:off x="1028700" y="2215075"/>
            <a:ext cx="2248346"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3.3. Bảng lớp</a:t>
            </a:r>
          </a:p>
        </p:txBody>
      </p:sp>
      <p:sp>
        <p:nvSpPr>
          <p:cNvPr name="TextBox 7" id="7"/>
          <p:cNvSpPr txBox="true"/>
          <p:nvPr/>
        </p:nvSpPr>
        <p:spPr>
          <a:xfrm rot="0">
            <a:off x="1028700" y="2965286"/>
            <a:ext cx="6178098" cy="335280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Sanchez"/>
              </a:rPr>
              <a:t>Bảng Lop này dùng để quản lý thông tin về các lớp học trong trường học hoặc cơ sở giáo dục. Các cột trong bảng cung cấp các thông tin chi tiết về từng lớp, bao gồm mã lớp, năm học, tên ban, tên lớp, mã giáo viên chủ nhiệm, môn học, học kỳ, và niên khóa.</a:t>
            </a:r>
          </a:p>
        </p:txBody>
      </p:sp>
      <p:sp>
        <p:nvSpPr>
          <p:cNvPr name="TextBox 8" id="8"/>
          <p:cNvSpPr txBox="true"/>
          <p:nvPr/>
        </p:nvSpPr>
        <p:spPr>
          <a:xfrm rot="0">
            <a:off x="1028700" y="6630146"/>
            <a:ext cx="5930209" cy="209550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Sanchez"/>
              </a:rPr>
              <a:t>Bảng này rất quan trọng trong việc tổ chức và quản lý lớp học, giúp theo dõi các thông tin liên quan đến lớp học, giáo viên, và môn học một cách hiệu quả.</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3598919" y="2653225"/>
            <a:ext cx="10207510" cy="3607366"/>
          </a:xfrm>
          <a:custGeom>
            <a:avLst/>
            <a:gdLst/>
            <a:ahLst/>
            <a:cxnLst/>
            <a:rect r="r" b="b" t="t" l="l"/>
            <a:pathLst>
              <a:path h="3607366" w="10207510">
                <a:moveTo>
                  <a:pt x="0" y="0"/>
                </a:moveTo>
                <a:lnTo>
                  <a:pt x="10207509" y="0"/>
                </a:lnTo>
                <a:lnTo>
                  <a:pt x="10207509" y="3607366"/>
                </a:lnTo>
                <a:lnTo>
                  <a:pt x="0" y="3607366"/>
                </a:lnTo>
                <a:lnTo>
                  <a:pt x="0" y="0"/>
                </a:lnTo>
                <a:close/>
              </a:path>
            </a:pathLst>
          </a:custGeom>
          <a:blipFill>
            <a:blip r:embed="rId3"/>
            <a:stretch>
              <a:fillRect l="0" t="0" r="0" b="0"/>
            </a:stretch>
          </a:blipFill>
        </p:spPr>
      </p:sp>
      <p:sp>
        <p:nvSpPr>
          <p:cNvPr name="TextBox 5" id="5"/>
          <p:cNvSpPr txBox="true"/>
          <p:nvPr/>
        </p:nvSpPr>
        <p:spPr>
          <a:xfrm rot="0">
            <a:off x="2568088"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6" id="6"/>
          <p:cNvSpPr txBox="true"/>
          <p:nvPr/>
        </p:nvSpPr>
        <p:spPr>
          <a:xfrm rot="0">
            <a:off x="1254051" y="2215075"/>
            <a:ext cx="3220789"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3.4. Bảng giáo viên</a:t>
            </a:r>
          </a:p>
        </p:txBody>
      </p:sp>
      <p:sp>
        <p:nvSpPr>
          <p:cNvPr name="TextBox 7" id="7"/>
          <p:cNvSpPr txBox="true"/>
          <p:nvPr/>
        </p:nvSpPr>
        <p:spPr>
          <a:xfrm rot="0">
            <a:off x="1254051" y="6551537"/>
            <a:ext cx="15573810" cy="167640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Sanchez"/>
              </a:rPr>
              <a:t>Bảng GiaoVien là một phần quan trọng trong hệ thống quản lý trường học, giúp tổ chức và quản lý thông tin giáo viên một cách hiệu quả. Theo dõi danh sách giáo viên, cũng như cung cấp thông tin liên hệ và thông tin lớp phụ trách của từng giáo viên. Điều này giúp nhà trường dễ dàng quản lý, phân công và liên lạc với đội ngũ giáo viên.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flipH="true">
            <a:off x="-850168" y="268379"/>
            <a:ext cx="6151950" cy="2749950"/>
          </a:xfrm>
          <a:prstGeom prst="line">
            <a:avLst/>
          </a:prstGeom>
          <a:ln cap="rnd" w="19050">
            <a:solidFill>
              <a:srgbClr val="3F3533"/>
            </a:solidFill>
            <a:prstDash val="solid"/>
            <a:headEnd type="none" len="sm" w="sm"/>
            <a:tailEnd type="none" len="sm" w="sm"/>
          </a:ln>
        </p:spPr>
      </p:sp>
      <p:sp>
        <p:nvSpPr>
          <p:cNvPr name="AutoShape 4" id="4"/>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5" id="5"/>
          <p:cNvSpPr/>
          <p:nvPr/>
        </p:nvSpPr>
        <p:spPr>
          <a:xfrm rot="9354908">
            <a:off x="12613001" y="9207625"/>
            <a:ext cx="6738599" cy="0"/>
          </a:xfrm>
          <a:prstGeom prst="line">
            <a:avLst/>
          </a:prstGeom>
          <a:ln cap="rnd" w="19050">
            <a:solidFill>
              <a:srgbClr val="3F3533"/>
            </a:solidFill>
            <a:prstDash val="solid"/>
            <a:headEnd type="none" len="sm" w="sm"/>
            <a:tailEnd type="none" len="sm" w="sm"/>
          </a:ln>
        </p:spPr>
      </p:sp>
      <p:sp>
        <p:nvSpPr>
          <p:cNvPr name="TextBox 6" id="6"/>
          <p:cNvSpPr txBox="true"/>
          <p:nvPr/>
        </p:nvSpPr>
        <p:spPr>
          <a:xfrm rot="0">
            <a:off x="185859" y="708994"/>
            <a:ext cx="1914299" cy="409575"/>
          </a:xfrm>
          <a:prstGeom prst="rect">
            <a:avLst/>
          </a:prstGeom>
        </p:spPr>
        <p:txBody>
          <a:bodyPr anchor="t" rtlCol="false" tIns="0" lIns="0" bIns="0" rIns="0">
            <a:spAutoFit/>
          </a:bodyPr>
          <a:lstStyle/>
          <a:p>
            <a:pPr algn="ctr">
              <a:lnSpc>
                <a:spcPts val="3237"/>
              </a:lnSpc>
            </a:pPr>
            <a:r>
              <a:rPr lang="en-US" sz="2698">
                <a:solidFill>
                  <a:srgbClr val="000000"/>
                </a:solidFill>
                <a:latin typeface="Sanchez"/>
              </a:rPr>
              <a:t>Nhóm 9</a:t>
            </a:r>
          </a:p>
        </p:txBody>
      </p:sp>
      <p:grpSp>
        <p:nvGrpSpPr>
          <p:cNvPr name="Group 7" id="7"/>
          <p:cNvGrpSpPr/>
          <p:nvPr/>
        </p:nvGrpSpPr>
        <p:grpSpPr>
          <a:xfrm rot="0">
            <a:off x="9359155" y="2287333"/>
            <a:ext cx="3528879" cy="5084867"/>
            <a:chOff x="0" y="0"/>
            <a:chExt cx="4705172" cy="6779822"/>
          </a:xfrm>
        </p:grpSpPr>
        <p:grpSp>
          <p:nvGrpSpPr>
            <p:cNvPr name="Group 8" id="8"/>
            <p:cNvGrpSpPr/>
            <p:nvPr/>
          </p:nvGrpSpPr>
          <p:grpSpPr>
            <a:xfrm rot="0">
              <a:off x="0" y="0"/>
              <a:ext cx="4705172" cy="6779822"/>
              <a:chOff x="0" y="0"/>
              <a:chExt cx="1060770" cy="1528496"/>
            </a:xfrm>
          </p:grpSpPr>
          <p:sp>
            <p:nvSpPr>
              <p:cNvPr name="Freeform 9" id="9"/>
              <p:cNvSpPr/>
              <p:nvPr/>
            </p:nvSpPr>
            <p:spPr>
              <a:xfrm flipH="false" flipV="false" rot="0">
                <a:off x="0" y="0"/>
                <a:ext cx="1060770" cy="1528496"/>
              </a:xfrm>
              <a:custGeom>
                <a:avLst/>
                <a:gdLst/>
                <a:ahLst/>
                <a:cxnLst/>
                <a:rect r="r" b="b" t="t" l="l"/>
                <a:pathLst>
                  <a:path h="1528496" w="1060770">
                    <a:moveTo>
                      <a:pt x="76405" y="0"/>
                    </a:moveTo>
                    <a:lnTo>
                      <a:pt x="984365" y="0"/>
                    </a:lnTo>
                    <a:cubicBezTo>
                      <a:pt x="1026563" y="0"/>
                      <a:pt x="1060770" y="34208"/>
                      <a:pt x="1060770" y="76405"/>
                    </a:cubicBezTo>
                    <a:lnTo>
                      <a:pt x="1060770" y="1452090"/>
                    </a:lnTo>
                    <a:cubicBezTo>
                      <a:pt x="1060770" y="1494288"/>
                      <a:pt x="1026563" y="1528496"/>
                      <a:pt x="984365" y="1528496"/>
                    </a:cubicBezTo>
                    <a:lnTo>
                      <a:pt x="76405" y="1528496"/>
                    </a:lnTo>
                    <a:cubicBezTo>
                      <a:pt x="34208" y="1528496"/>
                      <a:pt x="0" y="1494288"/>
                      <a:pt x="0" y="1452090"/>
                    </a:cubicBezTo>
                    <a:lnTo>
                      <a:pt x="0" y="76405"/>
                    </a:lnTo>
                    <a:cubicBezTo>
                      <a:pt x="0" y="34208"/>
                      <a:pt x="34208" y="0"/>
                      <a:pt x="76405" y="0"/>
                    </a:cubicBezTo>
                    <a:close/>
                  </a:path>
                </a:pathLst>
              </a:custGeom>
              <a:solidFill>
                <a:srgbClr val="FFFFFF"/>
              </a:solidFill>
              <a:ln w="9525" cap="rnd">
                <a:solidFill>
                  <a:srgbClr val="000000"/>
                </a:solidFill>
                <a:prstDash val="solid"/>
                <a:round/>
              </a:ln>
            </p:spPr>
          </p:sp>
          <p:sp>
            <p:nvSpPr>
              <p:cNvPr name="TextBox 10" id="10"/>
              <p:cNvSpPr txBox="true"/>
              <p:nvPr/>
            </p:nvSpPr>
            <p:spPr>
              <a:xfrm>
                <a:off x="0" y="9525"/>
                <a:ext cx="1060770" cy="1518971"/>
              </a:xfrm>
              <a:prstGeom prst="rect">
                <a:avLst/>
              </a:prstGeom>
            </p:spPr>
            <p:txBody>
              <a:bodyPr anchor="ctr" rtlCol="false" tIns="30673" lIns="30673" bIns="30673" rIns="30673"/>
              <a:lstStyle/>
              <a:p>
                <a:pPr algn="ctr">
                  <a:lnSpc>
                    <a:spcPts val="1626"/>
                  </a:lnSpc>
                </a:pPr>
              </a:p>
            </p:txBody>
          </p:sp>
        </p:grpSp>
        <p:sp>
          <p:nvSpPr>
            <p:cNvPr name="Freeform 11" id="11"/>
            <p:cNvSpPr/>
            <p:nvPr/>
          </p:nvSpPr>
          <p:spPr>
            <a:xfrm flipH="false" flipV="false" rot="5400000">
              <a:off x="-647433" y="1063863"/>
              <a:ext cx="6000038" cy="4265482"/>
            </a:xfrm>
            <a:custGeom>
              <a:avLst/>
              <a:gdLst/>
              <a:ahLst/>
              <a:cxnLst/>
              <a:rect r="r" b="b" t="t" l="l"/>
              <a:pathLst>
                <a:path h="4265482" w="6000038">
                  <a:moveTo>
                    <a:pt x="0" y="0"/>
                  </a:moveTo>
                  <a:lnTo>
                    <a:pt x="6000038" y="0"/>
                  </a:lnTo>
                  <a:lnTo>
                    <a:pt x="6000038" y="4265482"/>
                  </a:lnTo>
                  <a:lnTo>
                    <a:pt x="0" y="42654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647433" y="1450477"/>
              <a:ext cx="6000038" cy="4265482"/>
            </a:xfrm>
            <a:custGeom>
              <a:avLst/>
              <a:gdLst/>
              <a:ahLst/>
              <a:cxnLst/>
              <a:rect r="r" b="b" t="t" l="l"/>
              <a:pathLst>
                <a:path h="4265482" w="6000038">
                  <a:moveTo>
                    <a:pt x="0" y="0"/>
                  </a:moveTo>
                  <a:lnTo>
                    <a:pt x="6000038" y="0"/>
                  </a:lnTo>
                  <a:lnTo>
                    <a:pt x="6000038" y="4265482"/>
                  </a:lnTo>
                  <a:lnTo>
                    <a:pt x="0" y="42654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3" id="13"/>
          <p:cNvSpPr/>
          <p:nvPr/>
        </p:nvSpPr>
        <p:spPr>
          <a:xfrm flipH="false" flipV="false" rot="5400000">
            <a:off x="1790294" y="4664122"/>
            <a:ext cx="3101094" cy="2204596"/>
          </a:xfrm>
          <a:custGeom>
            <a:avLst/>
            <a:gdLst/>
            <a:ahLst/>
            <a:cxnLst/>
            <a:rect r="r" b="b" t="t" l="l"/>
            <a:pathLst>
              <a:path h="2204596" w="3101094">
                <a:moveTo>
                  <a:pt x="0" y="0"/>
                </a:moveTo>
                <a:lnTo>
                  <a:pt x="3101094" y="0"/>
                </a:lnTo>
                <a:lnTo>
                  <a:pt x="3101094" y="2204596"/>
                </a:lnTo>
                <a:lnTo>
                  <a:pt x="0" y="22045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1808837" y="2287333"/>
            <a:ext cx="3528879" cy="5084867"/>
            <a:chOff x="0" y="0"/>
            <a:chExt cx="1060770" cy="1528496"/>
          </a:xfrm>
        </p:grpSpPr>
        <p:sp>
          <p:nvSpPr>
            <p:cNvPr name="Freeform 15" id="15"/>
            <p:cNvSpPr/>
            <p:nvPr/>
          </p:nvSpPr>
          <p:spPr>
            <a:xfrm flipH="false" flipV="false" rot="0">
              <a:off x="0" y="0"/>
              <a:ext cx="1060770" cy="1528496"/>
            </a:xfrm>
            <a:custGeom>
              <a:avLst/>
              <a:gdLst/>
              <a:ahLst/>
              <a:cxnLst/>
              <a:rect r="r" b="b" t="t" l="l"/>
              <a:pathLst>
                <a:path h="1528496" w="1060770">
                  <a:moveTo>
                    <a:pt x="52653" y="0"/>
                  </a:moveTo>
                  <a:lnTo>
                    <a:pt x="1008117" y="0"/>
                  </a:lnTo>
                  <a:cubicBezTo>
                    <a:pt x="1037197" y="0"/>
                    <a:pt x="1060770" y="23574"/>
                    <a:pt x="1060770" y="52653"/>
                  </a:cubicBezTo>
                  <a:lnTo>
                    <a:pt x="1060770" y="1475843"/>
                  </a:lnTo>
                  <a:cubicBezTo>
                    <a:pt x="1060770" y="1504922"/>
                    <a:pt x="1037197" y="1528496"/>
                    <a:pt x="1008117" y="1528496"/>
                  </a:cubicBezTo>
                  <a:lnTo>
                    <a:pt x="52653" y="1528496"/>
                  </a:lnTo>
                  <a:cubicBezTo>
                    <a:pt x="23574" y="1528496"/>
                    <a:pt x="0" y="1504922"/>
                    <a:pt x="0" y="1475843"/>
                  </a:cubicBezTo>
                  <a:lnTo>
                    <a:pt x="0" y="52653"/>
                  </a:lnTo>
                  <a:cubicBezTo>
                    <a:pt x="0" y="23574"/>
                    <a:pt x="23574" y="0"/>
                    <a:pt x="52653" y="0"/>
                  </a:cubicBezTo>
                  <a:close/>
                </a:path>
              </a:pathLst>
            </a:custGeom>
            <a:solidFill>
              <a:srgbClr val="FFFFFF"/>
            </a:solidFill>
            <a:ln w="9525" cap="rnd">
              <a:solidFill>
                <a:srgbClr val="000000"/>
              </a:solidFill>
              <a:prstDash val="solid"/>
              <a:round/>
            </a:ln>
          </p:spPr>
        </p:sp>
        <p:sp>
          <p:nvSpPr>
            <p:cNvPr name="TextBox 16" id="16"/>
            <p:cNvSpPr txBox="true"/>
            <p:nvPr/>
          </p:nvSpPr>
          <p:spPr>
            <a:xfrm>
              <a:off x="0" y="19050"/>
              <a:ext cx="1060770" cy="1509446"/>
            </a:xfrm>
            <a:prstGeom prst="rect">
              <a:avLst/>
            </a:prstGeom>
          </p:spPr>
          <p:txBody>
            <a:bodyPr anchor="ctr" rtlCol="false" tIns="30673" lIns="30673" bIns="30673" rIns="30673"/>
            <a:lstStyle/>
            <a:p>
              <a:pPr algn="ctr">
                <a:lnSpc>
                  <a:spcPts val="2176"/>
                </a:lnSpc>
              </a:pPr>
            </a:p>
          </p:txBody>
        </p:sp>
      </p:grpSp>
      <p:sp>
        <p:nvSpPr>
          <p:cNvPr name="Freeform 17" id="17"/>
          <p:cNvSpPr/>
          <p:nvPr/>
        </p:nvSpPr>
        <p:spPr>
          <a:xfrm flipH="false" flipV="false" rot="5400000">
            <a:off x="1323262" y="3085230"/>
            <a:ext cx="4500029" cy="3199111"/>
          </a:xfrm>
          <a:custGeom>
            <a:avLst/>
            <a:gdLst/>
            <a:ahLst/>
            <a:cxnLst/>
            <a:rect r="r" b="b" t="t" l="l"/>
            <a:pathLst>
              <a:path h="3199111" w="4500029">
                <a:moveTo>
                  <a:pt x="0" y="0"/>
                </a:moveTo>
                <a:lnTo>
                  <a:pt x="4500029" y="0"/>
                </a:lnTo>
                <a:lnTo>
                  <a:pt x="4500029" y="3199112"/>
                </a:lnTo>
                <a:lnTo>
                  <a:pt x="0" y="31991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5400000">
            <a:off x="1323262" y="3375191"/>
            <a:ext cx="4500029" cy="3199111"/>
          </a:xfrm>
          <a:custGeom>
            <a:avLst/>
            <a:gdLst/>
            <a:ahLst/>
            <a:cxnLst/>
            <a:rect r="r" b="b" t="t" l="l"/>
            <a:pathLst>
              <a:path h="3199111" w="4500029">
                <a:moveTo>
                  <a:pt x="0" y="0"/>
                </a:moveTo>
                <a:lnTo>
                  <a:pt x="4500029" y="0"/>
                </a:lnTo>
                <a:lnTo>
                  <a:pt x="4500029" y="3199111"/>
                </a:lnTo>
                <a:lnTo>
                  <a:pt x="0" y="31991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13134313" y="2287333"/>
            <a:ext cx="3528879" cy="5084867"/>
            <a:chOff x="0" y="0"/>
            <a:chExt cx="4705172" cy="6779822"/>
          </a:xfrm>
        </p:grpSpPr>
        <p:grpSp>
          <p:nvGrpSpPr>
            <p:cNvPr name="Group 20" id="20"/>
            <p:cNvGrpSpPr/>
            <p:nvPr/>
          </p:nvGrpSpPr>
          <p:grpSpPr>
            <a:xfrm rot="0">
              <a:off x="0" y="0"/>
              <a:ext cx="4705172" cy="6779822"/>
              <a:chOff x="0" y="0"/>
              <a:chExt cx="1060770" cy="1528496"/>
            </a:xfrm>
          </p:grpSpPr>
          <p:sp>
            <p:nvSpPr>
              <p:cNvPr name="Freeform 21" id="21"/>
              <p:cNvSpPr/>
              <p:nvPr/>
            </p:nvSpPr>
            <p:spPr>
              <a:xfrm flipH="false" flipV="false" rot="0">
                <a:off x="0" y="0"/>
                <a:ext cx="1060770" cy="1528496"/>
              </a:xfrm>
              <a:custGeom>
                <a:avLst/>
                <a:gdLst/>
                <a:ahLst/>
                <a:cxnLst/>
                <a:rect r="r" b="b" t="t" l="l"/>
                <a:pathLst>
                  <a:path h="1528496" w="1060770">
                    <a:moveTo>
                      <a:pt x="76405" y="0"/>
                    </a:moveTo>
                    <a:lnTo>
                      <a:pt x="984365" y="0"/>
                    </a:lnTo>
                    <a:cubicBezTo>
                      <a:pt x="1026563" y="0"/>
                      <a:pt x="1060770" y="34208"/>
                      <a:pt x="1060770" y="76405"/>
                    </a:cubicBezTo>
                    <a:lnTo>
                      <a:pt x="1060770" y="1452090"/>
                    </a:lnTo>
                    <a:cubicBezTo>
                      <a:pt x="1060770" y="1494288"/>
                      <a:pt x="1026563" y="1528496"/>
                      <a:pt x="984365" y="1528496"/>
                    </a:cubicBezTo>
                    <a:lnTo>
                      <a:pt x="76405" y="1528496"/>
                    </a:lnTo>
                    <a:cubicBezTo>
                      <a:pt x="34208" y="1528496"/>
                      <a:pt x="0" y="1494288"/>
                      <a:pt x="0" y="1452090"/>
                    </a:cubicBezTo>
                    <a:lnTo>
                      <a:pt x="0" y="76405"/>
                    </a:lnTo>
                    <a:cubicBezTo>
                      <a:pt x="0" y="34208"/>
                      <a:pt x="34208" y="0"/>
                      <a:pt x="76405" y="0"/>
                    </a:cubicBezTo>
                    <a:close/>
                  </a:path>
                </a:pathLst>
              </a:custGeom>
              <a:solidFill>
                <a:srgbClr val="FFFFFF"/>
              </a:solidFill>
              <a:ln w="9525" cap="rnd">
                <a:solidFill>
                  <a:srgbClr val="000000"/>
                </a:solidFill>
                <a:prstDash val="solid"/>
                <a:round/>
              </a:ln>
            </p:spPr>
          </p:sp>
          <p:sp>
            <p:nvSpPr>
              <p:cNvPr name="TextBox 22" id="22"/>
              <p:cNvSpPr txBox="true"/>
              <p:nvPr/>
            </p:nvSpPr>
            <p:spPr>
              <a:xfrm>
                <a:off x="0" y="9525"/>
                <a:ext cx="1060770" cy="1518971"/>
              </a:xfrm>
              <a:prstGeom prst="rect">
                <a:avLst/>
              </a:prstGeom>
            </p:spPr>
            <p:txBody>
              <a:bodyPr anchor="ctr" rtlCol="false" tIns="30673" lIns="30673" bIns="30673" rIns="30673"/>
              <a:lstStyle/>
              <a:p>
                <a:pPr algn="ctr">
                  <a:lnSpc>
                    <a:spcPts val="1626"/>
                  </a:lnSpc>
                </a:pPr>
              </a:p>
            </p:txBody>
          </p:sp>
        </p:grpSp>
        <p:sp>
          <p:nvSpPr>
            <p:cNvPr name="Freeform 23" id="23"/>
            <p:cNvSpPr/>
            <p:nvPr/>
          </p:nvSpPr>
          <p:spPr>
            <a:xfrm flipH="false" flipV="false" rot="5400000">
              <a:off x="-647433" y="1063863"/>
              <a:ext cx="6000038" cy="4265482"/>
            </a:xfrm>
            <a:custGeom>
              <a:avLst/>
              <a:gdLst/>
              <a:ahLst/>
              <a:cxnLst/>
              <a:rect r="r" b="b" t="t" l="l"/>
              <a:pathLst>
                <a:path h="4265482" w="6000038">
                  <a:moveTo>
                    <a:pt x="0" y="0"/>
                  </a:moveTo>
                  <a:lnTo>
                    <a:pt x="6000038" y="0"/>
                  </a:lnTo>
                  <a:lnTo>
                    <a:pt x="6000038" y="4265482"/>
                  </a:lnTo>
                  <a:lnTo>
                    <a:pt x="0" y="42654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5400000">
              <a:off x="-647433" y="1450477"/>
              <a:ext cx="6000038" cy="4265482"/>
            </a:xfrm>
            <a:custGeom>
              <a:avLst/>
              <a:gdLst/>
              <a:ahLst/>
              <a:cxnLst/>
              <a:rect r="r" b="b" t="t" l="l"/>
              <a:pathLst>
                <a:path h="4265482" w="6000038">
                  <a:moveTo>
                    <a:pt x="0" y="0"/>
                  </a:moveTo>
                  <a:lnTo>
                    <a:pt x="6000038" y="0"/>
                  </a:lnTo>
                  <a:lnTo>
                    <a:pt x="6000038" y="4265482"/>
                  </a:lnTo>
                  <a:lnTo>
                    <a:pt x="0" y="42654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5" id="25"/>
          <p:cNvGrpSpPr/>
          <p:nvPr/>
        </p:nvGrpSpPr>
        <p:grpSpPr>
          <a:xfrm rot="0">
            <a:off x="13542184" y="3223692"/>
            <a:ext cx="2671625" cy="2849067"/>
            <a:chOff x="0" y="0"/>
            <a:chExt cx="716430" cy="764014"/>
          </a:xfrm>
        </p:grpSpPr>
        <p:sp>
          <p:nvSpPr>
            <p:cNvPr name="Freeform 26" id="26"/>
            <p:cNvSpPr/>
            <p:nvPr/>
          </p:nvSpPr>
          <p:spPr>
            <a:xfrm flipH="false" flipV="false" rot="0">
              <a:off x="0" y="0"/>
              <a:ext cx="716430" cy="764014"/>
            </a:xfrm>
            <a:custGeom>
              <a:avLst/>
              <a:gdLst/>
              <a:ahLst/>
              <a:cxnLst/>
              <a:rect r="r" b="b" t="t" l="l"/>
              <a:pathLst>
                <a:path h="764014" w="716430">
                  <a:moveTo>
                    <a:pt x="60854" y="0"/>
                  </a:moveTo>
                  <a:lnTo>
                    <a:pt x="655576" y="0"/>
                  </a:lnTo>
                  <a:cubicBezTo>
                    <a:pt x="689185" y="0"/>
                    <a:pt x="716430" y="27245"/>
                    <a:pt x="716430" y="60854"/>
                  </a:cubicBezTo>
                  <a:lnTo>
                    <a:pt x="716430" y="703159"/>
                  </a:lnTo>
                  <a:cubicBezTo>
                    <a:pt x="716430" y="736768"/>
                    <a:pt x="689185" y="764014"/>
                    <a:pt x="655576" y="764014"/>
                  </a:cubicBezTo>
                  <a:lnTo>
                    <a:pt x="60854" y="764014"/>
                  </a:lnTo>
                  <a:cubicBezTo>
                    <a:pt x="27245" y="764014"/>
                    <a:pt x="0" y="736768"/>
                    <a:pt x="0" y="703159"/>
                  </a:cubicBezTo>
                  <a:lnTo>
                    <a:pt x="0" y="60854"/>
                  </a:lnTo>
                  <a:cubicBezTo>
                    <a:pt x="0" y="27245"/>
                    <a:pt x="27245" y="0"/>
                    <a:pt x="60854" y="0"/>
                  </a:cubicBezTo>
                  <a:close/>
                </a:path>
              </a:pathLst>
            </a:custGeom>
            <a:solidFill>
              <a:srgbClr val="FFFFFF"/>
            </a:solidFill>
            <a:ln cap="rnd">
              <a:noFill/>
              <a:prstDash val="solid"/>
              <a:round/>
            </a:ln>
          </p:spPr>
        </p:sp>
        <p:sp>
          <p:nvSpPr>
            <p:cNvPr name="TextBox 27" id="27"/>
            <p:cNvSpPr txBox="true"/>
            <p:nvPr/>
          </p:nvSpPr>
          <p:spPr>
            <a:xfrm>
              <a:off x="0" y="-19050"/>
              <a:ext cx="716430" cy="783064"/>
            </a:xfrm>
            <a:prstGeom prst="rect">
              <a:avLst/>
            </a:prstGeom>
          </p:spPr>
          <p:txBody>
            <a:bodyPr anchor="ctr" rtlCol="false" tIns="31457" lIns="31457" bIns="31457" rIns="31457"/>
            <a:lstStyle/>
            <a:p>
              <a:pPr algn="ctr">
                <a:lnSpc>
                  <a:spcPts val="1925"/>
                </a:lnSpc>
              </a:pPr>
            </a:p>
          </p:txBody>
        </p:sp>
      </p:grpSp>
      <p:grpSp>
        <p:nvGrpSpPr>
          <p:cNvPr name="Group 28" id="28"/>
          <p:cNvGrpSpPr/>
          <p:nvPr/>
        </p:nvGrpSpPr>
        <p:grpSpPr>
          <a:xfrm rot="0">
            <a:off x="5583996" y="2287333"/>
            <a:ext cx="3528879" cy="5084867"/>
            <a:chOff x="0" y="0"/>
            <a:chExt cx="4705172" cy="6779822"/>
          </a:xfrm>
        </p:grpSpPr>
        <p:grpSp>
          <p:nvGrpSpPr>
            <p:cNvPr name="Group 29" id="29"/>
            <p:cNvGrpSpPr/>
            <p:nvPr/>
          </p:nvGrpSpPr>
          <p:grpSpPr>
            <a:xfrm rot="0">
              <a:off x="0" y="0"/>
              <a:ext cx="4705172" cy="6779822"/>
              <a:chOff x="0" y="0"/>
              <a:chExt cx="1060770" cy="1528496"/>
            </a:xfrm>
          </p:grpSpPr>
          <p:sp>
            <p:nvSpPr>
              <p:cNvPr name="Freeform 30" id="30"/>
              <p:cNvSpPr/>
              <p:nvPr/>
            </p:nvSpPr>
            <p:spPr>
              <a:xfrm flipH="false" flipV="false" rot="0">
                <a:off x="0" y="0"/>
                <a:ext cx="1060770" cy="1528496"/>
              </a:xfrm>
              <a:custGeom>
                <a:avLst/>
                <a:gdLst/>
                <a:ahLst/>
                <a:cxnLst/>
                <a:rect r="r" b="b" t="t" l="l"/>
                <a:pathLst>
                  <a:path h="1528496" w="1060770">
                    <a:moveTo>
                      <a:pt x="76405" y="0"/>
                    </a:moveTo>
                    <a:lnTo>
                      <a:pt x="984365" y="0"/>
                    </a:lnTo>
                    <a:cubicBezTo>
                      <a:pt x="1026563" y="0"/>
                      <a:pt x="1060770" y="34208"/>
                      <a:pt x="1060770" y="76405"/>
                    </a:cubicBezTo>
                    <a:lnTo>
                      <a:pt x="1060770" y="1452090"/>
                    </a:lnTo>
                    <a:cubicBezTo>
                      <a:pt x="1060770" y="1494288"/>
                      <a:pt x="1026563" y="1528496"/>
                      <a:pt x="984365" y="1528496"/>
                    </a:cubicBezTo>
                    <a:lnTo>
                      <a:pt x="76405" y="1528496"/>
                    </a:lnTo>
                    <a:cubicBezTo>
                      <a:pt x="34208" y="1528496"/>
                      <a:pt x="0" y="1494288"/>
                      <a:pt x="0" y="1452090"/>
                    </a:cubicBezTo>
                    <a:lnTo>
                      <a:pt x="0" y="76405"/>
                    </a:lnTo>
                    <a:cubicBezTo>
                      <a:pt x="0" y="34208"/>
                      <a:pt x="34208" y="0"/>
                      <a:pt x="76405" y="0"/>
                    </a:cubicBezTo>
                    <a:close/>
                  </a:path>
                </a:pathLst>
              </a:custGeom>
              <a:solidFill>
                <a:srgbClr val="FFFFFF"/>
              </a:solidFill>
              <a:ln w="9525" cap="rnd">
                <a:solidFill>
                  <a:srgbClr val="000000"/>
                </a:solidFill>
                <a:prstDash val="solid"/>
                <a:round/>
              </a:ln>
            </p:spPr>
          </p:sp>
          <p:sp>
            <p:nvSpPr>
              <p:cNvPr name="TextBox 31" id="31"/>
              <p:cNvSpPr txBox="true"/>
              <p:nvPr/>
            </p:nvSpPr>
            <p:spPr>
              <a:xfrm>
                <a:off x="0" y="9525"/>
                <a:ext cx="1060770" cy="1518971"/>
              </a:xfrm>
              <a:prstGeom prst="rect">
                <a:avLst/>
              </a:prstGeom>
            </p:spPr>
            <p:txBody>
              <a:bodyPr anchor="ctr" rtlCol="false" tIns="30673" lIns="30673" bIns="30673" rIns="30673"/>
              <a:lstStyle/>
              <a:p>
                <a:pPr algn="ctr">
                  <a:lnSpc>
                    <a:spcPts val="1626"/>
                  </a:lnSpc>
                </a:pPr>
              </a:p>
            </p:txBody>
          </p:sp>
        </p:grpSp>
        <p:sp>
          <p:nvSpPr>
            <p:cNvPr name="Freeform 32" id="32"/>
            <p:cNvSpPr/>
            <p:nvPr/>
          </p:nvSpPr>
          <p:spPr>
            <a:xfrm flipH="false" flipV="false" rot="5400000">
              <a:off x="-647433" y="1063863"/>
              <a:ext cx="6000038" cy="4265482"/>
            </a:xfrm>
            <a:custGeom>
              <a:avLst/>
              <a:gdLst/>
              <a:ahLst/>
              <a:cxnLst/>
              <a:rect r="r" b="b" t="t" l="l"/>
              <a:pathLst>
                <a:path h="4265482" w="6000038">
                  <a:moveTo>
                    <a:pt x="0" y="0"/>
                  </a:moveTo>
                  <a:lnTo>
                    <a:pt x="6000038" y="0"/>
                  </a:lnTo>
                  <a:lnTo>
                    <a:pt x="6000038" y="4265482"/>
                  </a:lnTo>
                  <a:lnTo>
                    <a:pt x="0" y="42654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5400000">
              <a:off x="-647433" y="1450477"/>
              <a:ext cx="6000038" cy="4265482"/>
            </a:xfrm>
            <a:custGeom>
              <a:avLst/>
              <a:gdLst/>
              <a:ahLst/>
              <a:cxnLst/>
              <a:rect r="r" b="b" t="t" l="l"/>
              <a:pathLst>
                <a:path h="4265482" w="6000038">
                  <a:moveTo>
                    <a:pt x="0" y="0"/>
                  </a:moveTo>
                  <a:lnTo>
                    <a:pt x="6000038" y="0"/>
                  </a:lnTo>
                  <a:lnTo>
                    <a:pt x="6000038" y="4265482"/>
                  </a:lnTo>
                  <a:lnTo>
                    <a:pt x="0" y="42654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34" id="34"/>
          <p:cNvGrpSpPr/>
          <p:nvPr/>
        </p:nvGrpSpPr>
        <p:grpSpPr>
          <a:xfrm rot="0">
            <a:off x="6012623" y="3260252"/>
            <a:ext cx="2671625" cy="2849067"/>
            <a:chOff x="0" y="0"/>
            <a:chExt cx="716430" cy="764014"/>
          </a:xfrm>
        </p:grpSpPr>
        <p:sp>
          <p:nvSpPr>
            <p:cNvPr name="Freeform 35" id="35"/>
            <p:cNvSpPr/>
            <p:nvPr/>
          </p:nvSpPr>
          <p:spPr>
            <a:xfrm flipH="false" flipV="false" rot="0">
              <a:off x="0" y="0"/>
              <a:ext cx="716430" cy="764014"/>
            </a:xfrm>
            <a:custGeom>
              <a:avLst/>
              <a:gdLst/>
              <a:ahLst/>
              <a:cxnLst/>
              <a:rect r="r" b="b" t="t" l="l"/>
              <a:pathLst>
                <a:path h="764014" w="716430">
                  <a:moveTo>
                    <a:pt x="60854" y="0"/>
                  </a:moveTo>
                  <a:lnTo>
                    <a:pt x="655576" y="0"/>
                  </a:lnTo>
                  <a:cubicBezTo>
                    <a:pt x="689185" y="0"/>
                    <a:pt x="716430" y="27245"/>
                    <a:pt x="716430" y="60854"/>
                  </a:cubicBezTo>
                  <a:lnTo>
                    <a:pt x="716430" y="703159"/>
                  </a:lnTo>
                  <a:cubicBezTo>
                    <a:pt x="716430" y="736768"/>
                    <a:pt x="689185" y="764014"/>
                    <a:pt x="655576" y="764014"/>
                  </a:cubicBezTo>
                  <a:lnTo>
                    <a:pt x="60854" y="764014"/>
                  </a:lnTo>
                  <a:cubicBezTo>
                    <a:pt x="27245" y="764014"/>
                    <a:pt x="0" y="736768"/>
                    <a:pt x="0" y="703159"/>
                  </a:cubicBezTo>
                  <a:lnTo>
                    <a:pt x="0" y="60854"/>
                  </a:lnTo>
                  <a:cubicBezTo>
                    <a:pt x="0" y="27245"/>
                    <a:pt x="27245" y="0"/>
                    <a:pt x="60854" y="0"/>
                  </a:cubicBezTo>
                  <a:close/>
                </a:path>
              </a:pathLst>
            </a:custGeom>
            <a:solidFill>
              <a:srgbClr val="FFFFFF"/>
            </a:solidFill>
            <a:ln cap="rnd">
              <a:noFill/>
              <a:prstDash val="solid"/>
              <a:round/>
            </a:ln>
          </p:spPr>
        </p:sp>
        <p:sp>
          <p:nvSpPr>
            <p:cNvPr name="TextBox 36" id="36"/>
            <p:cNvSpPr txBox="true"/>
            <p:nvPr/>
          </p:nvSpPr>
          <p:spPr>
            <a:xfrm>
              <a:off x="0" y="-19050"/>
              <a:ext cx="716430" cy="783064"/>
            </a:xfrm>
            <a:prstGeom prst="rect">
              <a:avLst/>
            </a:prstGeom>
          </p:spPr>
          <p:txBody>
            <a:bodyPr anchor="ctr" rtlCol="false" tIns="31457" lIns="31457" bIns="31457" rIns="31457"/>
            <a:lstStyle/>
            <a:p>
              <a:pPr algn="ctr">
                <a:lnSpc>
                  <a:spcPts val="1925"/>
                </a:lnSpc>
              </a:pPr>
            </a:p>
          </p:txBody>
        </p:sp>
      </p:grpSp>
      <p:sp>
        <p:nvSpPr>
          <p:cNvPr name="AutoShape 37" id="37"/>
          <p:cNvSpPr/>
          <p:nvPr/>
        </p:nvSpPr>
        <p:spPr>
          <a:xfrm flipV="true">
            <a:off x="6798413" y="3466022"/>
            <a:ext cx="0" cy="2410813"/>
          </a:xfrm>
          <a:prstGeom prst="line">
            <a:avLst/>
          </a:prstGeom>
          <a:ln cap="flat" w="28575">
            <a:solidFill>
              <a:srgbClr val="000000"/>
            </a:solidFill>
            <a:prstDash val="sysDash"/>
            <a:headEnd type="none" len="sm" w="sm"/>
            <a:tailEnd type="arrow" len="sm" w="med"/>
          </a:ln>
        </p:spPr>
      </p:sp>
      <p:grpSp>
        <p:nvGrpSpPr>
          <p:cNvPr name="Group 38" id="38"/>
          <p:cNvGrpSpPr/>
          <p:nvPr/>
        </p:nvGrpSpPr>
        <p:grpSpPr>
          <a:xfrm rot="0">
            <a:off x="14353147" y="3517063"/>
            <a:ext cx="1199657" cy="1049700"/>
            <a:chOff x="0" y="0"/>
            <a:chExt cx="812800" cy="711200"/>
          </a:xfrm>
        </p:grpSpPr>
        <p:sp>
          <p:nvSpPr>
            <p:cNvPr name="Freeform 39" id="3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64BBAA"/>
            </a:solidFill>
          </p:spPr>
        </p:sp>
        <p:sp>
          <p:nvSpPr>
            <p:cNvPr name="TextBox 40" id="40"/>
            <p:cNvSpPr txBox="true"/>
            <p:nvPr/>
          </p:nvSpPr>
          <p:spPr>
            <a:xfrm>
              <a:off x="127000" y="330200"/>
              <a:ext cx="558800" cy="330200"/>
            </a:xfrm>
            <a:prstGeom prst="rect">
              <a:avLst/>
            </a:prstGeom>
          </p:spPr>
          <p:txBody>
            <a:bodyPr anchor="ctr" rtlCol="false" tIns="59954" lIns="59954" bIns="59954" rIns="59954"/>
            <a:lstStyle/>
            <a:p>
              <a:pPr algn="ctr">
                <a:lnSpc>
                  <a:spcPts val="1869"/>
                </a:lnSpc>
              </a:pPr>
            </a:p>
          </p:txBody>
        </p:sp>
      </p:grpSp>
      <p:grpSp>
        <p:nvGrpSpPr>
          <p:cNvPr name="Group 41" id="41"/>
          <p:cNvGrpSpPr/>
          <p:nvPr/>
        </p:nvGrpSpPr>
        <p:grpSpPr>
          <a:xfrm rot="5400000">
            <a:off x="14278168" y="4641741"/>
            <a:ext cx="1199657" cy="1049700"/>
            <a:chOff x="0" y="0"/>
            <a:chExt cx="812800" cy="711200"/>
          </a:xfrm>
        </p:grpSpPr>
        <p:sp>
          <p:nvSpPr>
            <p:cNvPr name="Freeform 42" id="4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64BBAA"/>
            </a:solidFill>
          </p:spPr>
        </p:sp>
        <p:sp>
          <p:nvSpPr>
            <p:cNvPr name="TextBox 43" id="43"/>
            <p:cNvSpPr txBox="true"/>
            <p:nvPr/>
          </p:nvSpPr>
          <p:spPr>
            <a:xfrm>
              <a:off x="127000" y="330200"/>
              <a:ext cx="558800" cy="330200"/>
            </a:xfrm>
            <a:prstGeom prst="rect">
              <a:avLst/>
            </a:prstGeom>
          </p:spPr>
          <p:txBody>
            <a:bodyPr anchor="ctr" rtlCol="false" tIns="59954" lIns="59954" bIns="59954" rIns="59954"/>
            <a:lstStyle/>
            <a:p>
              <a:pPr algn="ctr">
                <a:lnSpc>
                  <a:spcPts val="1869"/>
                </a:lnSpc>
              </a:pPr>
            </a:p>
          </p:txBody>
        </p:sp>
      </p:grpSp>
      <p:grpSp>
        <p:nvGrpSpPr>
          <p:cNvPr name="Group 44" id="44"/>
          <p:cNvGrpSpPr/>
          <p:nvPr/>
        </p:nvGrpSpPr>
        <p:grpSpPr>
          <a:xfrm rot="5400000">
            <a:off x="14353147" y="4566763"/>
            <a:ext cx="162925" cy="162925"/>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19050" cap="sq">
              <a:solidFill>
                <a:srgbClr val="000000"/>
              </a:solidFill>
              <a:prstDash val="solid"/>
              <a:miter/>
            </a:ln>
          </p:spPr>
        </p:sp>
        <p:sp>
          <p:nvSpPr>
            <p:cNvPr name="TextBox 46" id="46"/>
            <p:cNvSpPr txBox="true"/>
            <p:nvPr/>
          </p:nvSpPr>
          <p:spPr>
            <a:xfrm>
              <a:off x="0" y="0"/>
              <a:ext cx="812800" cy="812800"/>
            </a:xfrm>
            <a:prstGeom prst="rect">
              <a:avLst/>
            </a:prstGeom>
          </p:spPr>
          <p:txBody>
            <a:bodyPr anchor="ctr" rtlCol="false" tIns="59954" lIns="59954" bIns="59954" rIns="59954"/>
            <a:lstStyle/>
            <a:p>
              <a:pPr algn="ctr">
                <a:lnSpc>
                  <a:spcPts val="1869"/>
                </a:lnSpc>
              </a:pPr>
            </a:p>
          </p:txBody>
        </p:sp>
      </p:grpSp>
      <p:grpSp>
        <p:nvGrpSpPr>
          <p:cNvPr name="Group 47" id="47"/>
          <p:cNvGrpSpPr/>
          <p:nvPr/>
        </p:nvGrpSpPr>
        <p:grpSpPr>
          <a:xfrm rot="0">
            <a:off x="6812235" y="3467006"/>
            <a:ext cx="1072402" cy="1072402"/>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lnTo>
                    <a:pt x="812800" y="310462"/>
                  </a:lnTo>
                  <a:lnTo>
                    <a:pt x="657569" y="812800"/>
                  </a:lnTo>
                  <a:lnTo>
                    <a:pt x="155231" y="812800"/>
                  </a:lnTo>
                  <a:lnTo>
                    <a:pt x="0" y="310462"/>
                  </a:lnTo>
                  <a:lnTo>
                    <a:pt x="406400" y="0"/>
                  </a:lnTo>
                  <a:close/>
                </a:path>
              </a:pathLst>
            </a:custGeom>
            <a:solidFill>
              <a:srgbClr val="FFA16B"/>
            </a:solidFill>
            <a:ln cap="sq">
              <a:noFill/>
              <a:prstDash val="lgDash"/>
              <a:miter/>
            </a:ln>
          </p:spPr>
        </p:sp>
        <p:sp>
          <p:nvSpPr>
            <p:cNvPr name="TextBox 49" id="49"/>
            <p:cNvSpPr txBox="true"/>
            <p:nvPr/>
          </p:nvSpPr>
          <p:spPr>
            <a:xfrm>
              <a:off x="127000" y="203200"/>
              <a:ext cx="558800" cy="558800"/>
            </a:xfrm>
            <a:prstGeom prst="rect">
              <a:avLst/>
            </a:prstGeom>
          </p:spPr>
          <p:txBody>
            <a:bodyPr anchor="ctr" rtlCol="false" tIns="50800" lIns="50800" bIns="50800" rIns="50800"/>
            <a:lstStyle/>
            <a:p>
              <a:pPr algn="ctr">
                <a:lnSpc>
                  <a:spcPts val="1869"/>
                </a:lnSpc>
              </a:pPr>
            </a:p>
          </p:txBody>
        </p:sp>
      </p:grpSp>
      <p:grpSp>
        <p:nvGrpSpPr>
          <p:cNvPr name="Group 50" id="50"/>
          <p:cNvGrpSpPr/>
          <p:nvPr/>
        </p:nvGrpSpPr>
        <p:grpSpPr>
          <a:xfrm rot="0">
            <a:off x="6812235" y="4804433"/>
            <a:ext cx="1072402" cy="1072402"/>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lnTo>
                    <a:pt x="812800" y="310462"/>
                  </a:lnTo>
                  <a:lnTo>
                    <a:pt x="657569" y="812800"/>
                  </a:lnTo>
                  <a:lnTo>
                    <a:pt x="155231" y="812800"/>
                  </a:lnTo>
                  <a:lnTo>
                    <a:pt x="0" y="310462"/>
                  </a:lnTo>
                  <a:lnTo>
                    <a:pt x="406400" y="0"/>
                  </a:lnTo>
                  <a:close/>
                </a:path>
              </a:pathLst>
            </a:custGeom>
            <a:solidFill>
              <a:srgbClr val="FFA16B"/>
            </a:solidFill>
          </p:spPr>
        </p:sp>
        <p:sp>
          <p:nvSpPr>
            <p:cNvPr name="TextBox 52" id="52"/>
            <p:cNvSpPr txBox="true"/>
            <p:nvPr/>
          </p:nvSpPr>
          <p:spPr>
            <a:xfrm>
              <a:off x="127000" y="203200"/>
              <a:ext cx="558800" cy="558800"/>
            </a:xfrm>
            <a:prstGeom prst="rect">
              <a:avLst/>
            </a:prstGeom>
          </p:spPr>
          <p:txBody>
            <a:bodyPr anchor="ctr" rtlCol="false" tIns="50800" lIns="50800" bIns="50800" rIns="50800"/>
            <a:lstStyle/>
            <a:p>
              <a:pPr algn="ctr">
                <a:lnSpc>
                  <a:spcPts val="1869"/>
                </a:lnSpc>
              </a:pPr>
            </a:p>
          </p:txBody>
        </p:sp>
      </p:grpSp>
      <p:sp>
        <p:nvSpPr>
          <p:cNvPr name="TextBox 53" id="53"/>
          <p:cNvSpPr txBox="true"/>
          <p:nvPr/>
        </p:nvSpPr>
        <p:spPr>
          <a:xfrm rot="0">
            <a:off x="2192757" y="4522139"/>
            <a:ext cx="2761040" cy="994560"/>
          </a:xfrm>
          <a:prstGeom prst="rect">
            <a:avLst/>
          </a:prstGeom>
        </p:spPr>
        <p:txBody>
          <a:bodyPr anchor="t" rtlCol="false" tIns="0" lIns="0" bIns="0" rIns="0">
            <a:spAutoFit/>
          </a:bodyPr>
          <a:lstStyle/>
          <a:p>
            <a:pPr algn="ctr" marL="0" indent="0" lvl="0">
              <a:lnSpc>
                <a:spcPts val="1995"/>
              </a:lnSpc>
            </a:pPr>
            <a:r>
              <a:rPr lang="en-US" sz="1596">
                <a:solidFill>
                  <a:srgbClr val="1E1E1E"/>
                </a:solidFill>
                <a:latin typeface="Kollektif"/>
              </a:rPr>
              <a:t>Complete the translations, rotations, and reflections examples using polygons and other elements.</a:t>
            </a:r>
          </a:p>
        </p:txBody>
      </p:sp>
      <p:sp>
        <p:nvSpPr>
          <p:cNvPr name="Freeform 54" id="54"/>
          <p:cNvSpPr/>
          <p:nvPr/>
        </p:nvSpPr>
        <p:spPr>
          <a:xfrm flipH="false" flipV="false" rot="-3661281">
            <a:off x="4409531" y="5578870"/>
            <a:ext cx="677193" cy="595930"/>
          </a:xfrm>
          <a:custGeom>
            <a:avLst/>
            <a:gdLst/>
            <a:ahLst/>
            <a:cxnLst/>
            <a:rect r="r" b="b" t="t" l="l"/>
            <a:pathLst>
              <a:path h="595930" w="677193">
                <a:moveTo>
                  <a:pt x="0" y="0"/>
                </a:moveTo>
                <a:lnTo>
                  <a:pt x="677194" y="0"/>
                </a:lnTo>
                <a:lnTo>
                  <a:pt x="677194" y="595931"/>
                </a:lnTo>
                <a:lnTo>
                  <a:pt x="0" y="5959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5" id="55"/>
          <p:cNvSpPr/>
          <p:nvPr/>
        </p:nvSpPr>
        <p:spPr>
          <a:xfrm flipH="false" flipV="false" rot="-3538304">
            <a:off x="438070" y="1724185"/>
            <a:ext cx="316297" cy="182662"/>
          </a:xfrm>
          <a:custGeom>
            <a:avLst/>
            <a:gdLst/>
            <a:ahLst/>
            <a:cxnLst/>
            <a:rect r="r" b="b" t="t" l="l"/>
            <a:pathLst>
              <a:path h="182662" w="316297">
                <a:moveTo>
                  <a:pt x="0" y="0"/>
                </a:moveTo>
                <a:lnTo>
                  <a:pt x="316297" y="0"/>
                </a:lnTo>
                <a:lnTo>
                  <a:pt x="316297" y="182662"/>
                </a:lnTo>
                <a:lnTo>
                  <a:pt x="0" y="18266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AutoShape 56" id="56"/>
          <p:cNvSpPr/>
          <p:nvPr/>
        </p:nvSpPr>
        <p:spPr>
          <a:xfrm flipV="true">
            <a:off x="7898458" y="3466022"/>
            <a:ext cx="0" cy="2410813"/>
          </a:xfrm>
          <a:prstGeom prst="line">
            <a:avLst/>
          </a:prstGeom>
          <a:ln cap="flat" w="28575">
            <a:solidFill>
              <a:srgbClr val="000000"/>
            </a:solidFill>
            <a:prstDash val="sysDash"/>
            <a:headEnd type="none" len="sm" w="sm"/>
            <a:tailEnd type="arrow" len="sm" w="med"/>
          </a:ln>
        </p:spPr>
      </p:sp>
      <p:sp>
        <p:nvSpPr>
          <p:cNvPr name="TextBox 57" id="57"/>
          <p:cNvSpPr txBox="true"/>
          <p:nvPr/>
        </p:nvSpPr>
        <p:spPr>
          <a:xfrm rot="0">
            <a:off x="2006451" y="2648403"/>
            <a:ext cx="3121425" cy="1767661"/>
          </a:xfrm>
          <a:prstGeom prst="rect">
            <a:avLst/>
          </a:prstGeom>
        </p:spPr>
        <p:txBody>
          <a:bodyPr anchor="t" rtlCol="false" tIns="0" lIns="0" bIns="0" rIns="0">
            <a:spAutoFit/>
          </a:bodyPr>
          <a:lstStyle/>
          <a:p>
            <a:pPr algn="ctr">
              <a:lnSpc>
                <a:spcPts val="3569"/>
              </a:lnSpc>
            </a:pPr>
            <a:r>
              <a:rPr lang="en-US" sz="2902">
                <a:solidFill>
                  <a:srgbClr val="1E1E1E"/>
                </a:solidFill>
                <a:latin typeface="Sanchez"/>
              </a:rPr>
              <a:t>Exploring Translation, Reflection, and Rotation</a:t>
            </a:r>
          </a:p>
        </p:txBody>
      </p:sp>
      <p:sp>
        <p:nvSpPr>
          <p:cNvPr name="TextBox 58" id="58"/>
          <p:cNvSpPr txBox="true"/>
          <p:nvPr/>
        </p:nvSpPr>
        <p:spPr>
          <a:xfrm rot="0">
            <a:off x="6012623" y="6283353"/>
            <a:ext cx="2671625" cy="674194"/>
          </a:xfrm>
          <a:prstGeom prst="rect">
            <a:avLst/>
          </a:prstGeom>
        </p:spPr>
        <p:txBody>
          <a:bodyPr anchor="t" rtlCol="false" tIns="0" lIns="0" bIns="0" rIns="0">
            <a:spAutoFit/>
          </a:bodyPr>
          <a:lstStyle/>
          <a:p>
            <a:pPr algn="ctr">
              <a:lnSpc>
                <a:spcPts val="1755"/>
              </a:lnSpc>
            </a:pPr>
            <a:r>
              <a:rPr lang="en-US" sz="1596">
                <a:solidFill>
                  <a:srgbClr val="1E1E1E"/>
                </a:solidFill>
                <a:latin typeface="Kollektif"/>
              </a:rPr>
              <a:t>The pentagon moves up </a:t>
            </a:r>
          </a:p>
          <a:p>
            <a:pPr algn="ctr">
              <a:lnSpc>
                <a:spcPts val="1755"/>
              </a:lnSpc>
            </a:pPr>
            <a:r>
              <a:rPr lang="en-US" sz="1596">
                <a:solidFill>
                  <a:srgbClr val="1E1E1E"/>
                </a:solidFill>
                <a:latin typeface="Kollektif"/>
              </a:rPr>
              <a:t>without changing its size, </a:t>
            </a:r>
          </a:p>
          <a:p>
            <a:pPr algn="ctr">
              <a:lnSpc>
                <a:spcPts val="1755"/>
              </a:lnSpc>
            </a:pPr>
            <a:r>
              <a:rPr lang="en-US" sz="1596">
                <a:solidFill>
                  <a:srgbClr val="1E1E1E"/>
                </a:solidFill>
                <a:latin typeface="Kollektif"/>
              </a:rPr>
              <a:t>shape, or orientation.</a:t>
            </a:r>
          </a:p>
        </p:txBody>
      </p:sp>
      <p:sp>
        <p:nvSpPr>
          <p:cNvPr name="TextBox 59" id="59"/>
          <p:cNvSpPr txBox="true"/>
          <p:nvPr/>
        </p:nvSpPr>
        <p:spPr>
          <a:xfrm rot="0">
            <a:off x="9790144" y="6277882"/>
            <a:ext cx="2682115" cy="675611"/>
          </a:xfrm>
          <a:prstGeom prst="rect">
            <a:avLst/>
          </a:prstGeom>
        </p:spPr>
        <p:txBody>
          <a:bodyPr anchor="t" rtlCol="false" tIns="0" lIns="0" bIns="0" rIns="0">
            <a:spAutoFit/>
          </a:bodyPr>
          <a:lstStyle/>
          <a:p>
            <a:pPr algn="ctr">
              <a:lnSpc>
                <a:spcPts val="1819"/>
              </a:lnSpc>
            </a:pPr>
            <a:r>
              <a:rPr lang="en-US" sz="1596">
                <a:solidFill>
                  <a:srgbClr val="1E1E1E"/>
                </a:solidFill>
                <a:latin typeface="Kollektif"/>
              </a:rPr>
              <a:t>The left and right owls are </a:t>
            </a:r>
          </a:p>
          <a:p>
            <a:pPr algn="ctr">
              <a:lnSpc>
                <a:spcPts val="1819"/>
              </a:lnSpc>
            </a:pPr>
            <a:r>
              <a:rPr lang="en-US" sz="1596">
                <a:solidFill>
                  <a:srgbClr val="1E1E1E"/>
                </a:solidFill>
                <a:latin typeface="Kollektif"/>
              </a:rPr>
              <a:t>exactly the same size, simply </a:t>
            </a:r>
          </a:p>
          <a:p>
            <a:pPr algn="ctr">
              <a:lnSpc>
                <a:spcPts val="1819"/>
              </a:lnSpc>
            </a:pPr>
            <a:r>
              <a:rPr lang="en-US" sz="1596">
                <a:solidFill>
                  <a:srgbClr val="1E1E1E"/>
                </a:solidFill>
                <a:latin typeface="Kollektif"/>
              </a:rPr>
              <a:t>flipped in position.</a:t>
            </a:r>
          </a:p>
        </p:txBody>
      </p:sp>
      <p:sp>
        <p:nvSpPr>
          <p:cNvPr name="TextBox 60" id="60"/>
          <p:cNvSpPr txBox="true"/>
          <p:nvPr/>
        </p:nvSpPr>
        <p:spPr>
          <a:xfrm rot="0">
            <a:off x="7116574" y="5234667"/>
            <a:ext cx="463722" cy="211935"/>
          </a:xfrm>
          <a:prstGeom prst="rect">
            <a:avLst/>
          </a:prstGeom>
        </p:spPr>
        <p:txBody>
          <a:bodyPr anchor="t" rtlCol="false" tIns="0" lIns="0" bIns="0" rIns="0">
            <a:spAutoFit/>
          </a:bodyPr>
          <a:lstStyle/>
          <a:p>
            <a:pPr algn="ctr">
              <a:lnSpc>
                <a:spcPts val="1596"/>
              </a:lnSpc>
            </a:pPr>
            <a:r>
              <a:rPr lang="en-US" sz="1451">
                <a:solidFill>
                  <a:srgbClr val="1E1E1E"/>
                </a:solidFill>
                <a:latin typeface="Kollektif Bold"/>
              </a:rPr>
              <a:t>A</a:t>
            </a:r>
          </a:p>
        </p:txBody>
      </p:sp>
      <p:sp>
        <p:nvSpPr>
          <p:cNvPr name="TextBox 61" id="61"/>
          <p:cNvSpPr txBox="true"/>
          <p:nvPr/>
        </p:nvSpPr>
        <p:spPr>
          <a:xfrm rot="0">
            <a:off x="7116574" y="3897240"/>
            <a:ext cx="463722" cy="211935"/>
          </a:xfrm>
          <a:prstGeom prst="rect">
            <a:avLst/>
          </a:prstGeom>
        </p:spPr>
        <p:txBody>
          <a:bodyPr anchor="t" rtlCol="false" tIns="0" lIns="0" bIns="0" rIns="0">
            <a:spAutoFit/>
          </a:bodyPr>
          <a:lstStyle/>
          <a:p>
            <a:pPr algn="ctr">
              <a:lnSpc>
                <a:spcPts val="1596"/>
              </a:lnSpc>
            </a:pPr>
            <a:r>
              <a:rPr lang="en-US" sz="1451">
                <a:solidFill>
                  <a:srgbClr val="1E1E1E"/>
                </a:solidFill>
                <a:latin typeface="Kollektif Bold"/>
              </a:rPr>
              <a:t>B</a:t>
            </a:r>
          </a:p>
        </p:txBody>
      </p:sp>
      <p:grpSp>
        <p:nvGrpSpPr>
          <p:cNvPr name="Group 62" id="62"/>
          <p:cNvGrpSpPr/>
          <p:nvPr/>
        </p:nvGrpSpPr>
        <p:grpSpPr>
          <a:xfrm rot="0">
            <a:off x="9800635" y="3246895"/>
            <a:ext cx="2671625" cy="2849067"/>
            <a:chOff x="0" y="0"/>
            <a:chExt cx="716430" cy="764014"/>
          </a:xfrm>
        </p:grpSpPr>
        <p:sp>
          <p:nvSpPr>
            <p:cNvPr name="Freeform 63" id="63"/>
            <p:cNvSpPr/>
            <p:nvPr/>
          </p:nvSpPr>
          <p:spPr>
            <a:xfrm flipH="false" flipV="false" rot="0">
              <a:off x="0" y="0"/>
              <a:ext cx="716430" cy="764014"/>
            </a:xfrm>
            <a:custGeom>
              <a:avLst/>
              <a:gdLst/>
              <a:ahLst/>
              <a:cxnLst/>
              <a:rect r="r" b="b" t="t" l="l"/>
              <a:pathLst>
                <a:path h="764014" w="716430">
                  <a:moveTo>
                    <a:pt x="60854" y="0"/>
                  </a:moveTo>
                  <a:lnTo>
                    <a:pt x="655576" y="0"/>
                  </a:lnTo>
                  <a:cubicBezTo>
                    <a:pt x="689185" y="0"/>
                    <a:pt x="716430" y="27245"/>
                    <a:pt x="716430" y="60854"/>
                  </a:cubicBezTo>
                  <a:lnTo>
                    <a:pt x="716430" y="703159"/>
                  </a:lnTo>
                  <a:cubicBezTo>
                    <a:pt x="716430" y="736768"/>
                    <a:pt x="689185" y="764014"/>
                    <a:pt x="655576" y="764014"/>
                  </a:cubicBezTo>
                  <a:lnTo>
                    <a:pt x="60854" y="764014"/>
                  </a:lnTo>
                  <a:cubicBezTo>
                    <a:pt x="27245" y="764014"/>
                    <a:pt x="0" y="736768"/>
                    <a:pt x="0" y="703159"/>
                  </a:cubicBezTo>
                  <a:lnTo>
                    <a:pt x="0" y="60854"/>
                  </a:lnTo>
                  <a:cubicBezTo>
                    <a:pt x="0" y="27245"/>
                    <a:pt x="27245" y="0"/>
                    <a:pt x="60854" y="0"/>
                  </a:cubicBezTo>
                  <a:close/>
                </a:path>
              </a:pathLst>
            </a:custGeom>
            <a:solidFill>
              <a:srgbClr val="FFFFFF"/>
            </a:solidFill>
            <a:ln cap="rnd">
              <a:noFill/>
              <a:prstDash val="solid"/>
              <a:round/>
            </a:ln>
          </p:spPr>
        </p:sp>
        <p:sp>
          <p:nvSpPr>
            <p:cNvPr name="TextBox 64" id="64"/>
            <p:cNvSpPr txBox="true"/>
            <p:nvPr/>
          </p:nvSpPr>
          <p:spPr>
            <a:xfrm>
              <a:off x="0" y="-19050"/>
              <a:ext cx="716430" cy="783064"/>
            </a:xfrm>
            <a:prstGeom prst="rect">
              <a:avLst/>
            </a:prstGeom>
          </p:spPr>
          <p:txBody>
            <a:bodyPr anchor="ctr" rtlCol="false" tIns="31457" lIns="31457" bIns="31457" rIns="31457"/>
            <a:lstStyle/>
            <a:p>
              <a:pPr algn="ctr">
                <a:lnSpc>
                  <a:spcPts val="1925"/>
                </a:lnSpc>
              </a:pPr>
            </a:p>
          </p:txBody>
        </p:sp>
      </p:grpSp>
      <p:sp>
        <p:nvSpPr>
          <p:cNvPr name="AutoShape 65" id="65"/>
          <p:cNvSpPr/>
          <p:nvPr/>
        </p:nvSpPr>
        <p:spPr>
          <a:xfrm>
            <a:off x="11122625" y="3757267"/>
            <a:ext cx="0" cy="1781916"/>
          </a:xfrm>
          <a:prstGeom prst="line">
            <a:avLst/>
          </a:prstGeom>
          <a:ln cap="flat" w="28575">
            <a:solidFill>
              <a:srgbClr val="000000"/>
            </a:solidFill>
            <a:prstDash val="sysDash"/>
            <a:headEnd type="none" len="sm" w="sm"/>
            <a:tailEnd type="none" len="sm" w="sm"/>
          </a:ln>
        </p:spPr>
      </p:sp>
      <p:sp>
        <p:nvSpPr>
          <p:cNvPr name="TextBox 66" id="66"/>
          <p:cNvSpPr txBox="true"/>
          <p:nvPr/>
        </p:nvSpPr>
        <p:spPr>
          <a:xfrm rot="0">
            <a:off x="10271392" y="5561508"/>
            <a:ext cx="463722" cy="211935"/>
          </a:xfrm>
          <a:prstGeom prst="rect">
            <a:avLst/>
          </a:prstGeom>
        </p:spPr>
        <p:txBody>
          <a:bodyPr anchor="t" rtlCol="false" tIns="0" lIns="0" bIns="0" rIns="0">
            <a:spAutoFit/>
          </a:bodyPr>
          <a:lstStyle/>
          <a:p>
            <a:pPr algn="ctr">
              <a:lnSpc>
                <a:spcPts val="1596"/>
              </a:lnSpc>
            </a:pPr>
            <a:r>
              <a:rPr lang="en-US" sz="1451">
                <a:solidFill>
                  <a:srgbClr val="1E1E1E"/>
                </a:solidFill>
                <a:latin typeface="Kollektif Bold"/>
              </a:rPr>
              <a:t>A</a:t>
            </a:r>
          </a:p>
        </p:txBody>
      </p:sp>
      <p:sp>
        <p:nvSpPr>
          <p:cNvPr name="TextBox 67" id="67"/>
          <p:cNvSpPr txBox="true"/>
          <p:nvPr/>
        </p:nvSpPr>
        <p:spPr>
          <a:xfrm rot="0">
            <a:off x="11512074" y="5561508"/>
            <a:ext cx="463722" cy="211935"/>
          </a:xfrm>
          <a:prstGeom prst="rect">
            <a:avLst/>
          </a:prstGeom>
        </p:spPr>
        <p:txBody>
          <a:bodyPr anchor="t" rtlCol="false" tIns="0" lIns="0" bIns="0" rIns="0">
            <a:spAutoFit/>
          </a:bodyPr>
          <a:lstStyle/>
          <a:p>
            <a:pPr algn="ctr">
              <a:lnSpc>
                <a:spcPts val="1596"/>
              </a:lnSpc>
            </a:pPr>
            <a:r>
              <a:rPr lang="en-US" sz="1451">
                <a:solidFill>
                  <a:srgbClr val="1E1E1E"/>
                </a:solidFill>
                <a:latin typeface="Kollektif Bold"/>
              </a:rPr>
              <a:t>B</a:t>
            </a:r>
          </a:p>
        </p:txBody>
      </p:sp>
      <p:sp>
        <p:nvSpPr>
          <p:cNvPr name="TextBox 68" id="68"/>
          <p:cNvSpPr txBox="true"/>
          <p:nvPr/>
        </p:nvSpPr>
        <p:spPr>
          <a:xfrm rot="0">
            <a:off x="14721114" y="4087519"/>
            <a:ext cx="463722" cy="211935"/>
          </a:xfrm>
          <a:prstGeom prst="rect">
            <a:avLst/>
          </a:prstGeom>
        </p:spPr>
        <p:txBody>
          <a:bodyPr anchor="t" rtlCol="false" tIns="0" lIns="0" bIns="0" rIns="0">
            <a:spAutoFit/>
          </a:bodyPr>
          <a:lstStyle/>
          <a:p>
            <a:pPr algn="ctr">
              <a:lnSpc>
                <a:spcPts val="1596"/>
              </a:lnSpc>
            </a:pPr>
            <a:r>
              <a:rPr lang="en-US" sz="1451">
                <a:solidFill>
                  <a:srgbClr val="1E1E1E"/>
                </a:solidFill>
                <a:latin typeface="Kollektif Bold"/>
              </a:rPr>
              <a:t>A</a:t>
            </a:r>
          </a:p>
        </p:txBody>
      </p:sp>
      <p:sp>
        <p:nvSpPr>
          <p:cNvPr name="TextBox 69" id="69"/>
          <p:cNvSpPr txBox="true"/>
          <p:nvPr/>
        </p:nvSpPr>
        <p:spPr>
          <a:xfrm rot="0">
            <a:off x="14489253" y="5060624"/>
            <a:ext cx="463722" cy="211935"/>
          </a:xfrm>
          <a:prstGeom prst="rect">
            <a:avLst/>
          </a:prstGeom>
        </p:spPr>
        <p:txBody>
          <a:bodyPr anchor="t" rtlCol="false" tIns="0" lIns="0" bIns="0" rIns="0">
            <a:spAutoFit/>
          </a:bodyPr>
          <a:lstStyle/>
          <a:p>
            <a:pPr algn="ctr">
              <a:lnSpc>
                <a:spcPts val="1596"/>
              </a:lnSpc>
            </a:pPr>
            <a:r>
              <a:rPr lang="en-US" sz="1451">
                <a:solidFill>
                  <a:srgbClr val="1E1E1E"/>
                </a:solidFill>
                <a:latin typeface="Kollektif Bold"/>
              </a:rPr>
              <a:t>B</a:t>
            </a:r>
          </a:p>
        </p:txBody>
      </p:sp>
      <p:sp>
        <p:nvSpPr>
          <p:cNvPr name="Freeform 70" id="70"/>
          <p:cNvSpPr/>
          <p:nvPr/>
        </p:nvSpPr>
        <p:spPr>
          <a:xfrm flipH="false" flipV="false" rot="0">
            <a:off x="11244051" y="3815663"/>
            <a:ext cx="1095014" cy="1399379"/>
          </a:xfrm>
          <a:custGeom>
            <a:avLst/>
            <a:gdLst/>
            <a:ahLst/>
            <a:cxnLst/>
            <a:rect r="r" b="b" t="t" l="l"/>
            <a:pathLst>
              <a:path h="1399379" w="1095014">
                <a:moveTo>
                  <a:pt x="0" y="0"/>
                </a:moveTo>
                <a:lnTo>
                  <a:pt x="1095014" y="0"/>
                </a:lnTo>
                <a:lnTo>
                  <a:pt x="1095014" y="1399379"/>
                </a:lnTo>
                <a:lnTo>
                  <a:pt x="0" y="13993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71" id="71"/>
          <p:cNvSpPr/>
          <p:nvPr/>
        </p:nvSpPr>
        <p:spPr>
          <a:xfrm flipH="true" flipV="false" rot="0">
            <a:off x="9908123" y="3815663"/>
            <a:ext cx="1095014" cy="1399379"/>
          </a:xfrm>
          <a:custGeom>
            <a:avLst/>
            <a:gdLst/>
            <a:ahLst/>
            <a:cxnLst/>
            <a:rect r="r" b="b" t="t" l="l"/>
            <a:pathLst>
              <a:path h="1399379" w="1095014">
                <a:moveTo>
                  <a:pt x="1095014" y="0"/>
                </a:moveTo>
                <a:lnTo>
                  <a:pt x="0" y="0"/>
                </a:lnTo>
                <a:lnTo>
                  <a:pt x="0" y="1399379"/>
                </a:lnTo>
                <a:lnTo>
                  <a:pt x="1095014" y="1399379"/>
                </a:lnTo>
                <a:lnTo>
                  <a:pt x="1095014"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72" id="72"/>
          <p:cNvSpPr/>
          <p:nvPr/>
        </p:nvSpPr>
        <p:spPr>
          <a:xfrm flipH="false" flipV="false" rot="8960242">
            <a:off x="15473339" y="4672754"/>
            <a:ext cx="472607" cy="508676"/>
          </a:xfrm>
          <a:custGeom>
            <a:avLst/>
            <a:gdLst/>
            <a:ahLst/>
            <a:cxnLst/>
            <a:rect r="r" b="b" t="t" l="l"/>
            <a:pathLst>
              <a:path h="508676" w="472607">
                <a:moveTo>
                  <a:pt x="0" y="0"/>
                </a:moveTo>
                <a:lnTo>
                  <a:pt x="472607" y="0"/>
                </a:lnTo>
                <a:lnTo>
                  <a:pt x="472607" y="508676"/>
                </a:lnTo>
                <a:lnTo>
                  <a:pt x="0" y="5086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73" id="73"/>
          <p:cNvGrpSpPr/>
          <p:nvPr/>
        </p:nvGrpSpPr>
        <p:grpSpPr>
          <a:xfrm rot="0">
            <a:off x="2772305" y="5612535"/>
            <a:ext cx="1760915" cy="1734678"/>
            <a:chOff x="0" y="0"/>
            <a:chExt cx="2347887" cy="2312904"/>
          </a:xfrm>
        </p:grpSpPr>
        <p:sp>
          <p:nvSpPr>
            <p:cNvPr name="Freeform 74" id="74"/>
            <p:cNvSpPr/>
            <p:nvPr/>
          </p:nvSpPr>
          <p:spPr>
            <a:xfrm flipH="false" flipV="false" rot="0">
              <a:off x="0" y="0"/>
              <a:ext cx="2347887" cy="2312904"/>
            </a:xfrm>
            <a:custGeom>
              <a:avLst/>
              <a:gdLst/>
              <a:ahLst/>
              <a:cxnLst/>
              <a:rect r="r" b="b" t="t" l="l"/>
              <a:pathLst>
                <a:path h="2312904" w="2347887">
                  <a:moveTo>
                    <a:pt x="0" y="0"/>
                  </a:moveTo>
                  <a:lnTo>
                    <a:pt x="2347887" y="0"/>
                  </a:lnTo>
                  <a:lnTo>
                    <a:pt x="2347887" y="2312904"/>
                  </a:lnTo>
                  <a:lnTo>
                    <a:pt x="0" y="2312904"/>
                  </a:lnTo>
                  <a:lnTo>
                    <a:pt x="0" y="0"/>
                  </a:lnTo>
                  <a:close/>
                </a:path>
              </a:pathLst>
            </a:custGeom>
            <a:blipFill>
              <a:blip r:embed="rId18">
                <a:extLst>
                  <a:ext uri="{96DAC541-7B7A-43D3-8B79-37D633B846F1}">
                    <asvg:svgBlip xmlns:asvg="http://schemas.microsoft.com/office/drawing/2016/SVG/main" r:embed="rId19"/>
                  </a:ext>
                </a:extLst>
              </a:blip>
              <a:stretch>
                <a:fillRect l="0" t="0" r="0" b="-25324"/>
              </a:stretch>
            </a:blipFill>
          </p:spPr>
        </p:sp>
        <p:sp>
          <p:nvSpPr>
            <p:cNvPr name="Freeform 75" id="75"/>
            <p:cNvSpPr/>
            <p:nvPr/>
          </p:nvSpPr>
          <p:spPr>
            <a:xfrm flipH="false" flipV="false" rot="279140">
              <a:off x="922782" y="376950"/>
              <a:ext cx="342948" cy="383718"/>
            </a:xfrm>
            <a:custGeom>
              <a:avLst/>
              <a:gdLst/>
              <a:ahLst/>
              <a:cxnLst/>
              <a:rect r="r" b="b" t="t" l="l"/>
              <a:pathLst>
                <a:path h="383718" w="342948">
                  <a:moveTo>
                    <a:pt x="0" y="0"/>
                  </a:moveTo>
                  <a:lnTo>
                    <a:pt x="342948" y="0"/>
                  </a:lnTo>
                  <a:lnTo>
                    <a:pt x="342948" y="383718"/>
                  </a:lnTo>
                  <a:lnTo>
                    <a:pt x="0" y="38371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sp>
        <p:nvSpPr>
          <p:cNvPr name="TextBox 76" id="76"/>
          <p:cNvSpPr txBox="true"/>
          <p:nvPr/>
        </p:nvSpPr>
        <p:spPr>
          <a:xfrm rot="0">
            <a:off x="13542184" y="6303224"/>
            <a:ext cx="2671625" cy="673959"/>
          </a:xfrm>
          <a:prstGeom prst="rect">
            <a:avLst/>
          </a:prstGeom>
        </p:spPr>
        <p:txBody>
          <a:bodyPr anchor="t" rtlCol="false" tIns="0" lIns="0" bIns="0" rIns="0">
            <a:spAutoFit/>
          </a:bodyPr>
          <a:lstStyle/>
          <a:p>
            <a:pPr algn="ctr">
              <a:lnSpc>
                <a:spcPts val="1755"/>
              </a:lnSpc>
            </a:pPr>
            <a:r>
              <a:rPr lang="en-US" sz="1596">
                <a:solidFill>
                  <a:srgbClr val="1E1E1E"/>
                </a:solidFill>
                <a:latin typeface="Kollektif"/>
              </a:rPr>
              <a:t>The triangle remains the ame as it rotates 90º clockwise around the center of rotation.</a:t>
            </a:r>
          </a:p>
        </p:txBody>
      </p:sp>
      <p:grpSp>
        <p:nvGrpSpPr>
          <p:cNvPr name="Group 77" id="77"/>
          <p:cNvGrpSpPr/>
          <p:nvPr/>
        </p:nvGrpSpPr>
        <p:grpSpPr>
          <a:xfrm rot="0">
            <a:off x="9580304" y="2508482"/>
            <a:ext cx="3528879" cy="5084867"/>
            <a:chOff x="0" y="0"/>
            <a:chExt cx="4705172" cy="6779822"/>
          </a:xfrm>
        </p:grpSpPr>
        <p:grpSp>
          <p:nvGrpSpPr>
            <p:cNvPr name="Group 78" id="78"/>
            <p:cNvGrpSpPr/>
            <p:nvPr/>
          </p:nvGrpSpPr>
          <p:grpSpPr>
            <a:xfrm rot="0">
              <a:off x="0" y="0"/>
              <a:ext cx="4705172" cy="6779822"/>
              <a:chOff x="0" y="0"/>
              <a:chExt cx="1060770" cy="1528496"/>
            </a:xfrm>
          </p:grpSpPr>
          <p:sp>
            <p:nvSpPr>
              <p:cNvPr name="Freeform 79" id="79"/>
              <p:cNvSpPr/>
              <p:nvPr/>
            </p:nvSpPr>
            <p:spPr>
              <a:xfrm flipH="false" flipV="false" rot="0">
                <a:off x="0" y="0"/>
                <a:ext cx="1060770" cy="1528496"/>
              </a:xfrm>
              <a:custGeom>
                <a:avLst/>
                <a:gdLst/>
                <a:ahLst/>
                <a:cxnLst/>
                <a:rect r="r" b="b" t="t" l="l"/>
                <a:pathLst>
                  <a:path h="1528496" w="1060770">
                    <a:moveTo>
                      <a:pt x="76405" y="0"/>
                    </a:moveTo>
                    <a:lnTo>
                      <a:pt x="984365" y="0"/>
                    </a:lnTo>
                    <a:cubicBezTo>
                      <a:pt x="1026563" y="0"/>
                      <a:pt x="1060770" y="34208"/>
                      <a:pt x="1060770" y="76405"/>
                    </a:cubicBezTo>
                    <a:lnTo>
                      <a:pt x="1060770" y="1452090"/>
                    </a:lnTo>
                    <a:cubicBezTo>
                      <a:pt x="1060770" y="1494288"/>
                      <a:pt x="1026563" y="1528496"/>
                      <a:pt x="984365" y="1528496"/>
                    </a:cubicBezTo>
                    <a:lnTo>
                      <a:pt x="76405" y="1528496"/>
                    </a:lnTo>
                    <a:cubicBezTo>
                      <a:pt x="34208" y="1528496"/>
                      <a:pt x="0" y="1494288"/>
                      <a:pt x="0" y="1452090"/>
                    </a:cubicBezTo>
                    <a:lnTo>
                      <a:pt x="0" y="76405"/>
                    </a:lnTo>
                    <a:cubicBezTo>
                      <a:pt x="0" y="34208"/>
                      <a:pt x="34208" y="0"/>
                      <a:pt x="76405" y="0"/>
                    </a:cubicBezTo>
                    <a:close/>
                  </a:path>
                </a:pathLst>
              </a:custGeom>
              <a:solidFill>
                <a:srgbClr val="FFFFFF"/>
              </a:solidFill>
              <a:ln w="9525" cap="rnd">
                <a:solidFill>
                  <a:srgbClr val="000000"/>
                </a:solidFill>
                <a:prstDash val="solid"/>
                <a:round/>
              </a:ln>
            </p:spPr>
          </p:sp>
          <p:sp>
            <p:nvSpPr>
              <p:cNvPr name="TextBox 80" id="80"/>
              <p:cNvSpPr txBox="true"/>
              <p:nvPr/>
            </p:nvSpPr>
            <p:spPr>
              <a:xfrm>
                <a:off x="0" y="9525"/>
                <a:ext cx="1060770" cy="1518971"/>
              </a:xfrm>
              <a:prstGeom prst="rect">
                <a:avLst/>
              </a:prstGeom>
            </p:spPr>
            <p:txBody>
              <a:bodyPr anchor="ctr" rtlCol="false" tIns="30673" lIns="30673" bIns="30673" rIns="30673"/>
              <a:lstStyle/>
              <a:p>
                <a:pPr algn="ctr">
                  <a:lnSpc>
                    <a:spcPts val="1626"/>
                  </a:lnSpc>
                </a:pPr>
              </a:p>
            </p:txBody>
          </p:sp>
        </p:grpSp>
        <p:sp>
          <p:nvSpPr>
            <p:cNvPr name="Freeform 81" id="81"/>
            <p:cNvSpPr/>
            <p:nvPr/>
          </p:nvSpPr>
          <p:spPr>
            <a:xfrm flipH="false" flipV="false" rot="5400000">
              <a:off x="-647433" y="1063863"/>
              <a:ext cx="6000038" cy="4265482"/>
            </a:xfrm>
            <a:custGeom>
              <a:avLst/>
              <a:gdLst/>
              <a:ahLst/>
              <a:cxnLst/>
              <a:rect r="r" b="b" t="t" l="l"/>
              <a:pathLst>
                <a:path h="4265482" w="6000038">
                  <a:moveTo>
                    <a:pt x="0" y="0"/>
                  </a:moveTo>
                  <a:lnTo>
                    <a:pt x="6000038" y="0"/>
                  </a:lnTo>
                  <a:lnTo>
                    <a:pt x="6000038" y="4265482"/>
                  </a:lnTo>
                  <a:lnTo>
                    <a:pt x="0" y="42654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2" id="82"/>
            <p:cNvSpPr/>
            <p:nvPr/>
          </p:nvSpPr>
          <p:spPr>
            <a:xfrm flipH="false" flipV="false" rot="5400000">
              <a:off x="-647433" y="1450477"/>
              <a:ext cx="6000038" cy="4265482"/>
            </a:xfrm>
            <a:custGeom>
              <a:avLst/>
              <a:gdLst/>
              <a:ahLst/>
              <a:cxnLst/>
              <a:rect r="r" b="b" t="t" l="l"/>
              <a:pathLst>
                <a:path h="4265482" w="6000038">
                  <a:moveTo>
                    <a:pt x="0" y="0"/>
                  </a:moveTo>
                  <a:lnTo>
                    <a:pt x="6000038" y="0"/>
                  </a:lnTo>
                  <a:lnTo>
                    <a:pt x="6000038" y="4265482"/>
                  </a:lnTo>
                  <a:lnTo>
                    <a:pt x="0" y="42654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83" id="83"/>
          <p:cNvGrpSpPr/>
          <p:nvPr/>
        </p:nvGrpSpPr>
        <p:grpSpPr>
          <a:xfrm rot="0">
            <a:off x="2029986" y="2508482"/>
            <a:ext cx="3528879" cy="5084867"/>
            <a:chOff x="0" y="0"/>
            <a:chExt cx="1060770" cy="1528496"/>
          </a:xfrm>
        </p:grpSpPr>
        <p:sp>
          <p:nvSpPr>
            <p:cNvPr name="Freeform 84" id="84"/>
            <p:cNvSpPr/>
            <p:nvPr/>
          </p:nvSpPr>
          <p:spPr>
            <a:xfrm flipH="false" flipV="false" rot="0">
              <a:off x="0" y="0"/>
              <a:ext cx="1060770" cy="1528496"/>
            </a:xfrm>
            <a:custGeom>
              <a:avLst/>
              <a:gdLst/>
              <a:ahLst/>
              <a:cxnLst/>
              <a:rect r="r" b="b" t="t" l="l"/>
              <a:pathLst>
                <a:path h="1528496" w="1060770">
                  <a:moveTo>
                    <a:pt x="52653" y="0"/>
                  </a:moveTo>
                  <a:lnTo>
                    <a:pt x="1008117" y="0"/>
                  </a:lnTo>
                  <a:cubicBezTo>
                    <a:pt x="1037197" y="0"/>
                    <a:pt x="1060770" y="23574"/>
                    <a:pt x="1060770" y="52653"/>
                  </a:cubicBezTo>
                  <a:lnTo>
                    <a:pt x="1060770" y="1475843"/>
                  </a:lnTo>
                  <a:cubicBezTo>
                    <a:pt x="1060770" y="1504922"/>
                    <a:pt x="1037197" y="1528496"/>
                    <a:pt x="1008117" y="1528496"/>
                  </a:cubicBezTo>
                  <a:lnTo>
                    <a:pt x="52653" y="1528496"/>
                  </a:lnTo>
                  <a:cubicBezTo>
                    <a:pt x="23574" y="1528496"/>
                    <a:pt x="0" y="1504922"/>
                    <a:pt x="0" y="1475843"/>
                  </a:cubicBezTo>
                  <a:lnTo>
                    <a:pt x="0" y="52653"/>
                  </a:lnTo>
                  <a:cubicBezTo>
                    <a:pt x="0" y="23574"/>
                    <a:pt x="23574" y="0"/>
                    <a:pt x="52653" y="0"/>
                  </a:cubicBezTo>
                  <a:close/>
                </a:path>
              </a:pathLst>
            </a:custGeom>
            <a:solidFill>
              <a:srgbClr val="FFFFFF"/>
            </a:solidFill>
            <a:ln w="9525" cap="rnd">
              <a:solidFill>
                <a:srgbClr val="000000"/>
              </a:solidFill>
              <a:prstDash val="solid"/>
              <a:round/>
            </a:ln>
          </p:spPr>
        </p:sp>
        <p:sp>
          <p:nvSpPr>
            <p:cNvPr name="TextBox 85" id="85"/>
            <p:cNvSpPr txBox="true"/>
            <p:nvPr/>
          </p:nvSpPr>
          <p:spPr>
            <a:xfrm>
              <a:off x="0" y="19050"/>
              <a:ext cx="1060770" cy="1509446"/>
            </a:xfrm>
            <a:prstGeom prst="rect">
              <a:avLst/>
            </a:prstGeom>
          </p:spPr>
          <p:txBody>
            <a:bodyPr anchor="ctr" rtlCol="false" tIns="30673" lIns="30673" bIns="30673" rIns="30673"/>
            <a:lstStyle/>
            <a:p>
              <a:pPr algn="ctr">
                <a:lnSpc>
                  <a:spcPts val="2176"/>
                </a:lnSpc>
              </a:pPr>
            </a:p>
          </p:txBody>
        </p:sp>
      </p:grpSp>
      <p:sp>
        <p:nvSpPr>
          <p:cNvPr name="Freeform 86" id="86"/>
          <p:cNvSpPr/>
          <p:nvPr/>
        </p:nvSpPr>
        <p:spPr>
          <a:xfrm flipH="false" flipV="false" rot="5400000">
            <a:off x="1544412" y="3306380"/>
            <a:ext cx="4500029" cy="3199111"/>
          </a:xfrm>
          <a:custGeom>
            <a:avLst/>
            <a:gdLst/>
            <a:ahLst/>
            <a:cxnLst/>
            <a:rect r="r" b="b" t="t" l="l"/>
            <a:pathLst>
              <a:path h="3199111" w="4500029">
                <a:moveTo>
                  <a:pt x="0" y="0"/>
                </a:moveTo>
                <a:lnTo>
                  <a:pt x="4500028" y="0"/>
                </a:lnTo>
                <a:lnTo>
                  <a:pt x="4500028" y="3199111"/>
                </a:lnTo>
                <a:lnTo>
                  <a:pt x="0" y="31991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7" id="87"/>
          <p:cNvGrpSpPr/>
          <p:nvPr/>
        </p:nvGrpSpPr>
        <p:grpSpPr>
          <a:xfrm rot="0">
            <a:off x="13355462" y="2508482"/>
            <a:ext cx="3528879" cy="5084867"/>
            <a:chOff x="0" y="0"/>
            <a:chExt cx="4705172" cy="6779822"/>
          </a:xfrm>
        </p:grpSpPr>
        <p:grpSp>
          <p:nvGrpSpPr>
            <p:cNvPr name="Group 88" id="88"/>
            <p:cNvGrpSpPr/>
            <p:nvPr/>
          </p:nvGrpSpPr>
          <p:grpSpPr>
            <a:xfrm rot="0">
              <a:off x="0" y="0"/>
              <a:ext cx="4705172" cy="6779822"/>
              <a:chOff x="0" y="0"/>
              <a:chExt cx="1060770" cy="1528496"/>
            </a:xfrm>
          </p:grpSpPr>
          <p:sp>
            <p:nvSpPr>
              <p:cNvPr name="Freeform 89" id="89"/>
              <p:cNvSpPr/>
              <p:nvPr/>
            </p:nvSpPr>
            <p:spPr>
              <a:xfrm flipH="false" flipV="false" rot="0">
                <a:off x="0" y="0"/>
                <a:ext cx="1060770" cy="1528496"/>
              </a:xfrm>
              <a:custGeom>
                <a:avLst/>
                <a:gdLst/>
                <a:ahLst/>
                <a:cxnLst/>
                <a:rect r="r" b="b" t="t" l="l"/>
                <a:pathLst>
                  <a:path h="1528496" w="1060770">
                    <a:moveTo>
                      <a:pt x="76405" y="0"/>
                    </a:moveTo>
                    <a:lnTo>
                      <a:pt x="984365" y="0"/>
                    </a:lnTo>
                    <a:cubicBezTo>
                      <a:pt x="1026563" y="0"/>
                      <a:pt x="1060770" y="34208"/>
                      <a:pt x="1060770" y="76405"/>
                    </a:cubicBezTo>
                    <a:lnTo>
                      <a:pt x="1060770" y="1452090"/>
                    </a:lnTo>
                    <a:cubicBezTo>
                      <a:pt x="1060770" y="1494288"/>
                      <a:pt x="1026563" y="1528496"/>
                      <a:pt x="984365" y="1528496"/>
                    </a:cubicBezTo>
                    <a:lnTo>
                      <a:pt x="76405" y="1528496"/>
                    </a:lnTo>
                    <a:cubicBezTo>
                      <a:pt x="34208" y="1528496"/>
                      <a:pt x="0" y="1494288"/>
                      <a:pt x="0" y="1452090"/>
                    </a:cubicBezTo>
                    <a:lnTo>
                      <a:pt x="0" y="76405"/>
                    </a:lnTo>
                    <a:cubicBezTo>
                      <a:pt x="0" y="34208"/>
                      <a:pt x="34208" y="0"/>
                      <a:pt x="76405" y="0"/>
                    </a:cubicBezTo>
                    <a:close/>
                  </a:path>
                </a:pathLst>
              </a:custGeom>
              <a:solidFill>
                <a:srgbClr val="FFFFFF"/>
              </a:solidFill>
              <a:ln w="9525" cap="rnd">
                <a:solidFill>
                  <a:srgbClr val="000000"/>
                </a:solidFill>
                <a:prstDash val="solid"/>
                <a:round/>
              </a:ln>
            </p:spPr>
          </p:sp>
          <p:sp>
            <p:nvSpPr>
              <p:cNvPr name="TextBox 90" id="90"/>
              <p:cNvSpPr txBox="true"/>
              <p:nvPr/>
            </p:nvSpPr>
            <p:spPr>
              <a:xfrm>
                <a:off x="0" y="9525"/>
                <a:ext cx="1060770" cy="1518971"/>
              </a:xfrm>
              <a:prstGeom prst="rect">
                <a:avLst/>
              </a:prstGeom>
            </p:spPr>
            <p:txBody>
              <a:bodyPr anchor="ctr" rtlCol="false" tIns="30673" lIns="30673" bIns="30673" rIns="30673"/>
              <a:lstStyle/>
              <a:p>
                <a:pPr algn="ctr">
                  <a:lnSpc>
                    <a:spcPts val="1626"/>
                  </a:lnSpc>
                </a:pPr>
              </a:p>
            </p:txBody>
          </p:sp>
        </p:grpSp>
        <p:sp>
          <p:nvSpPr>
            <p:cNvPr name="Freeform 91" id="91"/>
            <p:cNvSpPr/>
            <p:nvPr/>
          </p:nvSpPr>
          <p:spPr>
            <a:xfrm flipH="false" flipV="false" rot="5400000">
              <a:off x="-647433" y="1063863"/>
              <a:ext cx="6000038" cy="4265482"/>
            </a:xfrm>
            <a:custGeom>
              <a:avLst/>
              <a:gdLst/>
              <a:ahLst/>
              <a:cxnLst/>
              <a:rect r="r" b="b" t="t" l="l"/>
              <a:pathLst>
                <a:path h="4265482" w="6000038">
                  <a:moveTo>
                    <a:pt x="0" y="0"/>
                  </a:moveTo>
                  <a:lnTo>
                    <a:pt x="6000038" y="0"/>
                  </a:lnTo>
                  <a:lnTo>
                    <a:pt x="6000038" y="4265482"/>
                  </a:lnTo>
                  <a:lnTo>
                    <a:pt x="0" y="42654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2" id="92"/>
            <p:cNvSpPr/>
            <p:nvPr/>
          </p:nvSpPr>
          <p:spPr>
            <a:xfrm flipH="false" flipV="false" rot="5400000">
              <a:off x="-647433" y="1450477"/>
              <a:ext cx="6000038" cy="4265482"/>
            </a:xfrm>
            <a:custGeom>
              <a:avLst/>
              <a:gdLst/>
              <a:ahLst/>
              <a:cxnLst/>
              <a:rect r="r" b="b" t="t" l="l"/>
              <a:pathLst>
                <a:path h="4265482" w="6000038">
                  <a:moveTo>
                    <a:pt x="0" y="0"/>
                  </a:moveTo>
                  <a:lnTo>
                    <a:pt x="6000038" y="0"/>
                  </a:lnTo>
                  <a:lnTo>
                    <a:pt x="6000038" y="4265482"/>
                  </a:lnTo>
                  <a:lnTo>
                    <a:pt x="0" y="42654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3" id="93"/>
          <p:cNvGrpSpPr/>
          <p:nvPr/>
        </p:nvGrpSpPr>
        <p:grpSpPr>
          <a:xfrm rot="0">
            <a:off x="13763334" y="3953833"/>
            <a:ext cx="2671625" cy="2397793"/>
            <a:chOff x="0" y="0"/>
            <a:chExt cx="716430" cy="642999"/>
          </a:xfrm>
        </p:grpSpPr>
        <p:sp>
          <p:nvSpPr>
            <p:cNvPr name="Freeform 94" id="94"/>
            <p:cNvSpPr/>
            <p:nvPr/>
          </p:nvSpPr>
          <p:spPr>
            <a:xfrm flipH="false" flipV="false" rot="0">
              <a:off x="0" y="0"/>
              <a:ext cx="716430" cy="642999"/>
            </a:xfrm>
            <a:custGeom>
              <a:avLst/>
              <a:gdLst/>
              <a:ahLst/>
              <a:cxnLst/>
              <a:rect r="r" b="b" t="t" l="l"/>
              <a:pathLst>
                <a:path h="642999" w="716430">
                  <a:moveTo>
                    <a:pt x="60854" y="0"/>
                  </a:moveTo>
                  <a:lnTo>
                    <a:pt x="655576" y="0"/>
                  </a:lnTo>
                  <a:cubicBezTo>
                    <a:pt x="689185" y="0"/>
                    <a:pt x="716430" y="27245"/>
                    <a:pt x="716430" y="60854"/>
                  </a:cubicBezTo>
                  <a:lnTo>
                    <a:pt x="716430" y="582144"/>
                  </a:lnTo>
                  <a:cubicBezTo>
                    <a:pt x="716430" y="615753"/>
                    <a:pt x="689185" y="642999"/>
                    <a:pt x="655576" y="642999"/>
                  </a:cubicBezTo>
                  <a:lnTo>
                    <a:pt x="60854" y="642999"/>
                  </a:lnTo>
                  <a:cubicBezTo>
                    <a:pt x="27245" y="642999"/>
                    <a:pt x="0" y="615753"/>
                    <a:pt x="0" y="582144"/>
                  </a:cubicBezTo>
                  <a:lnTo>
                    <a:pt x="0" y="60854"/>
                  </a:lnTo>
                  <a:cubicBezTo>
                    <a:pt x="0" y="27245"/>
                    <a:pt x="27245" y="0"/>
                    <a:pt x="60854" y="0"/>
                  </a:cubicBezTo>
                  <a:close/>
                </a:path>
              </a:pathLst>
            </a:custGeom>
            <a:solidFill>
              <a:srgbClr val="FFFFFF"/>
            </a:solidFill>
            <a:ln cap="rnd">
              <a:noFill/>
              <a:prstDash val="solid"/>
              <a:round/>
            </a:ln>
          </p:spPr>
        </p:sp>
        <p:sp>
          <p:nvSpPr>
            <p:cNvPr name="TextBox 95" id="95"/>
            <p:cNvSpPr txBox="true"/>
            <p:nvPr/>
          </p:nvSpPr>
          <p:spPr>
            <a:xfrm>
              <a:off x="0" y="-19050"/>
              <a:ext cx="716430" cy="662049"/>
            </a:xfrm>
            <a:prstGeom prst="rect">
              <a:avLst/>
            </a:prstGeom>
          </p:spPr>
          <p:txBody>
            <a:bodyPr anchor="ctr" rtlCol="false" tIns="31457" lIns="31457" bIns="31457" rIns="31457"/>
            <a:lstStyle/>
            <a:p>
              <a:pPr algn="ctr">
                <a:lnSpc>
                  <a:spcPts val="1925"/>
                </a:lnSpc>
              </a:pPr>
            </a:p>
          </p:txBody>
        </p:sp>
      </p:grpSp>
      <p:grpSp>
        <p:nvGrpSpPr>
          <p:cNvPr name="Group 96" id="96"/>
          <p:cNvGrpSpPr/>
          <p:nvPr/>
        </p:nvGrpSpPr>
        <p:grpSpPr>
          <a:xfrm rot="0">
            <a:off x="5805145" y="2508482"/>
            <a:ext cx="3528879" cy="5084867"/>
            <a:chOff x="0" y="0"/>
            <a:chExt cx="4705172" cy="6779822"/>
          </a:xfrm>
        </p:grpSpPr>
        <p:grpSp>
          <p:nvGrpSpPr>
            <p:cNvPr name="Group 97" id="97"/>
            <p:cNvGrpSpPr/>
            <p:nvPr/>
          </p:nvGrpSpPr>
          <p:grpSpPr>
            <a:xfrm rot="0">
              <a:off x="0" y="0"/>
              <a:ext cx="4705172" cy="6779822"/>
              <a:chOff x="0" y="0"/>
              <a:chExt cx="1060770" cy="1528496"/>
            </a:xfrm>
          </p:grpSpPr>
          <p:sp>
            <p:nvSpPr>
              <p:cNvPr name="Freeform 98" id="98"/>
              <p:cNvSpPr/>
              <p:nvPr/>
            </p:nvSpPr>
            <p:spPr>
              <a:xfrm flipH="false" flipV="false" rot="0">
                <a:off x="0" y="0"/>
                <a:ext cx="1060770" cy="1528496"/>
              </a:xfrm>
              <a:custGeom>
                <a:avLst/>
                <a:gdLst/>
                <a:ahLst/>
                <a:cxnLst/>
                <a:rect r="r" b="b" t="t" l="l"/>
                <a:pathLst>
                  <a:path h="1528496" w="1060770">
                    <a:moveTo>
                      <a:pt x="76405" y="0"/>
                    </a:moveTo>
                    <a:lnTo>
                      <a:pt x="984365" y="0"/>
                    </a:lnTo>
                    <a:cubicBezTo>
                      <a:pt x="1026563" y="0"/>
                      <a:pt x="1060770" y="34208"/>
                      <a:pt x="1060770" y="76405"/>
                    </a:cubicBezTo>
                    <a:lnTo>
                      <a:pt x="1060770" y="1452090"/>
                    </a:lnTo>
                    <a:cubicBezTo>
                      <a:pt x="1060770" y="1494288"/>
                      <a:pt x="1026563" y="1528496"/>
                      <a:pt x="984365" y="1528496"/>
                    </a:cubicBezTo>
                    <a:lnTo>
                      <a:pt x="76405" y="1528496"/>
                    </a:lnTo>
                    <a:cubicBezTo>
                      <a:pt x="34208" y="1528496"/>
                      <a:pt x="0" y="1494288"/>
                      <a:pt x="0" y="1452090"/>
                    </a:cubicBezTo>
                    <a:lnTo>
                      <a:pt x="0" y="76405"/>
                    </a:lnTo>
                    <a:cubicBezTo>
                      <a:pt x="0" y="34208"/>
                      <a:pt x="34208" y="0"/>
                      <a:pt x="76405" y="0"/>
                    </a:cubicBezTo>
                    <a:close/>
                  </a:path>
                </a:pathLst>
              </a:custGeom>
              <a:solidFill>
                <a:srgbClr val="FFFFFF"/>
              </a:solidFill>
              <a:ln w="9525" cap="rnd">
                <a:solidFill>
                  <a:srgbClr val="000000"/>
                </a:solidFill>
                <a:prstDash val="solid"/>
                <a:round/>
              </a:ln>
            </p:spPr>
          </p:sp>
          <p:sp>
            <p:nvSpPr>
              <p:cNvPr name="TextBox 99" id="99"/>
              <p:cNvSpPr txBox="true"/>
              <p:nvPr/>
            </p:nvSpPr>
            <p:spPr>
              <a:xfrm>
                <a:off x="0" y="9525"/>
                <a:ext cx="1060770" cy="1518971"/>
              </a:xfrm>
              <a:prstGeom prst="rect">
                <a:avLst/>
              </a:prstGeom>
            </p:spPr>
            <p:txBody>
              <a:bodyPr anchor="ctr" rtlCol="false" tIns="30673" lIns="30673" bIns="30673" rIns="30673"/>
              <a:lstStyle/>
              <a:p>
                <a:pPr algn="ctr">
                  <a:lnSpc>
                    <a:spcPts val="1626"/>
                  </a:lnSpc>
                </a:pPr>
              </a:p>
            </p:txBody>
          </p:sp>
        </p:grpSp>
        <p:sp>
          <p:nvSpPr>
            <p:cNvPr name="Freeform 100" id="100"/>
            <p:cNvSpPr/>
            <p:nvPr/>
          </p:nvSpPr>
          <p:spPr>
            <a:xfrm flipH="false" flipV="false" rot="5400000">
              <a:off x="-647433" y="1063863"/>
              <a:ext cx="6000038" cy="4265482"/>
            </a:xfrm>
            <a:custGeom>
              <a:avLst/>
              <a:gdLst/>
              <a:ahLst/>
              <a:cxnLst/>
              <a:rect r="r" b="b" t="t" l="l"/>
              <a:pathLst>
                <a:path h="4265482" w="6000038">
                  <a:moveTo>
                    <a:pt x="0" y="0"/>
                  </a:moveTo>
                  <a:lnTo>
                    <a:pt x="6000038" y="0"/>
                  </a:lnTo>
                  <a:lnTo>
                    <a:pt x="6000038" y="4265482"/>
                  </a:lnTo>
                  <a:lnTo>
                    <a:pt x="0" y="42654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1" id="101"/>
            <p:cNvSpPr/>
            <p:nvPr/>
          </p:nvSpPr>
          <p:spPr>
            <a:xfrm flipH="false" flipV="false" rot="5400000">
              <a:off x="-647433" y="1450477"/>
              <a:ext cx="6000038" cy="4265482"/>
            </a:xfrm>
            <a:custGeom>
              <a:avLst/>
              <a:gdLst/>
              <a:ahLst/>
              <a:cxnLst/>
              <a:rect r="r" b="b" t="t" l="l"/>
              <a:pathLst>
                <a:path h="4265482" w="6000038">
                  <a:moveTo>
                    <a:pt x="0" y="0"/>
                  </a:moveTo>
                  <a:lnTo>
                    <a:pt x="6000038" y="0"/>
                  </a:lnTo>
                  <a:lnTo>
                    <a:pt x="6000038" y="4265482"/>
                  </a:lnTo>
                  <a:lnTo>
                    <a:pt x="0" y="42654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02" id="102"/>
          <p:cNvGrpSpPr/>
          <p:nvPr/>
        </p:nvGrpSpPr>
        <p:grpSpPr>
          <a:xfrm rot="0">
            <a:off x="6258905" y="3886097"/>
            <a:ext cx="2671625" cy="2514806"/>
            <a:chOff x="0" y="0"/>
            <a:chExt cx="716430" cy="674377"/>
          </a:xfrm>
        </p:grpSpPr>
        <p:sp>
          <p:nvSpPr>
            <p:cNvPr name="Freeform 103" id="103"/>
            <p:cNvSpPr/>
            <p:nvPr/>
          </p:nvSpPr>
          <p:spPr>
            <a:xfrm flipH="false" flipV="false" rot="0">
              <a:off x="0" y="0"/>
              <a:ext cx="716430" cy="674377"/>
            </a:xfrm>
            <a:custGeom>
              <a:avLst/>
              <a:gdLst/>
              <a:ahLst/>
              <a:cxnLst/>
              <a:rect r="r" b="b" t="t" l="l"/>
              <a:pathLst>
                <a:path h="674377" w="716430">
                  <a:moveTo>
                    <a:pt x="60854" y="0"/>
                  </a:moveTo>
                  <a:lnTo>
                    <a:pt x="655576" y="0"/>
                  </a:lnTo>
                  <a:cubicBezTo>
                    <a:pt x="689185" y="0"/>
                    <a:pt x="716430" y="27245"/>
                    <a:pt x="716430" y="60854"/>
                  </a:cubicBezTo>
                  <a:lnTo>
                    <a:pt x="716430" y="613523"/>
                  </a:lnTo>
                  <a:cubicBezTo>
                    <a:pt x="716430" y="647132"/>
                    <a:pt x="689185" y="674377"/>
                    <a:pt x="655576" y="674377"/>
                  </a:cubicBezTo>
                  <a:lnTo>
                    <a:pt x="60854" y="674377"/>
                  </a:lnTo>
                  <a:cubicBezTo>
                    <a:pt x="27245" y="674377"/>
                    <a:pt x="0" y="647132"/>
                    <a:pt x="0" y="613523"/>
                  </a:cubicBezTo>
                  <a:lnTo>
                    <a:pt x="0" y="60854"/>
                  </a:lnTo>
                  <a:cubicBezTo>
                    <a:pt x="0" y="27245"/>
                    <a:pt x="27245" y="0"/>
                    <a:pt x="60854" y="0"/>
                  </a:cubicBezTo>
                  <a:close/>
                </a:path>
              </a:pathLst>
            </a:custGeom>
            <a:solidFill>
              <a:srgbClr val="FFFFFF"/>
            </a:solidFill>
            <a:ln cap="rnd">
              <a:noFill/>
              <a:prstDash val="solid"/>
              <a:round/>
            </a:ln>
          </p:spPr>
        </p:sp>
        <p:sp>
          <p:nvSpPr>
            <p:cNvPr name="TextBox 104" id="104"/>
            <p:cNvSpPr txBox="true"/>
            <p:nvPr/>
          </p:nvSpPr>
          <p:spPr>
            <a:xfrm>
              <a:off x="0" y="-19050"/>
              <a:ext cx="716430" cy="693427"/>
            </a:xfrm>
            <a:prstGeom prst="rect">
              <a:avLst/>
            </a:prstGeom>
          </p:spPr>
          <p:txBody>
            <a:bodyPr anchor="ctr" rtlCol="false" tIns="31457" lIns="31457" bIns="31457" rIns="31457"/>
            <a:lstStyle/>
            <a:p>
              <a:pPr algn="ctr">
                <a:lnSpc>
                  <a:spcPts val="1925"/>
                </a:lnSpc>
              </a:pPr>
            </a:p>
          </p:txBody>
        </p:sp>
      </p:grpSp>
      <p:sp>
        <p:nvSpPr>
          <p:cNvPr name="AutoShape 105" id="105"/>
          <p:cNvSpPr/>
          <p:nvPr/>
        </p:nvSpPr>
        <p:spPr>
          <a:xfrm flipV="true">
            <a:off x="7005274" y="3906586"/>
            <a:ext cx="0" cy="2410813"/>
          </a:xfrm>
          <a:prstGeom prst="line">
            <a:avLst/>
          </a:prstGeom>
          <a:ln cap="flat" w="28575">
            <a:solidFill>
              <a:srgbClr val="000000"/>
            </a:solidFill>
            <a:prstDash val="sysDash"/>
            <a:headEnd type="none" len="sm" w="sm"/>
            <a:tailEnd type="arrow" len="sm" w="med"/>
          </a:ln>
        </p:spPr>
      </p:sp>
      <p:grpSp>
        <p:nvGrpSpPr>
          <p:cNvPr name="Group 106" id="106"/>
          <p:cNvGrpSpPr/>
          <p:nvPr/>
        </p:nvGrpSpPr>
        <p:grpSpPr>
          <a:xfrm rot="0">
            <a:off x="14592272" y="4309052"/>
            <a:ext cx="953234" cy="834080"/>
            <a:chOff x="0" y="0"/>
            <a:chExt cx="812800" cy="711200"/>
          </a:xfrm>
        </p:grpSpPr>
        <p:sp>
          <p:nvSpPr>
            <p:cNvPr name="Freeform 107" id="10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64BBAA"/>
            </a:solidFill>
          </p:spPr>
        </p:sp>
        <p:sp>
          <p:nvSpPr>
            <p:cNvPr name="TextBox 108" id="108"/>
            <p:cNvSpPr txBox="true"/>
            <p:nvPr/>
          </p:nvSpPr>
          <p:spPr>
            <a:xfrm>
              <a:off x="127000" y="330200"/>
              <a:ext cx="558800" cy="330200"/>
            </a:xfrm>
            <a:prstGeom prst="rect">
              <a:avLst/>
            </a:prstGeom>
          </p:spPr>
          <p:txBody>
            <a:bodyPr anchor="ctr" rtlCol="false" tIns="59954" lIns="59954" bIns="59954" rIns="59954"/>
            <a:lstStyle/>
            <a:p>
              <a:pPr algn="ctr">
                <a:lnSpc>
                  <a:spcPts val="1869"/>
                </a:lnSpc>
              </a:pPr>
            </a:p>
          </p:txBody>
        </p:sp>
      </p:grpSp>
      <p:grpSp>
        <p:nvGrpSpPr>
          <p:cNvPr name="Group 109" id="109"/>
          <p:cNvGrpSpPr/>
          <p:nvPr/>
        </p:nvGrpSpPr>
        <p:grpSpPr>
          <a:xfrm rot="5400000">
            <a:off x="14512124" y="5214901"/>
            <a:ext cx="994745" cy="870402"/>
            <a:chOff x="0" y="0"/>
            <a:chExt cx="812800" cy="711200"/>
          </a:xfrm>
        </p:grpSpPr>
        <p:sp>
          <p:nvSpPr>
            <p:cNvPr name="Freeform 110" id="1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64BBAA"/>
            </a:solidFill>
          </p:spPr>
        </p:sp>
        <p:sp>
          <p:nvSpPr>
            <p:cNvPr name="TextBox 111" id="111"/>
            <p:cNvSpPr txBox="true"/>
            <p:nvPr/>
          </p:nvSpPr>
          <p:spPr>
            <a:xfrm>
              <a:off x="127000" y="330200"/>
              <a:ext cx="558800" cy="330200"/>
            </a:xfrm>
            <a:prstGeom prst="rect">
              <a:avLst/>
            </a:prstGeom>
          </p:spPr>
          <p:txBody>
            <a:bodyPr anchor="ctr" rtlCol="false" tIns="59954" lIns="59954" bIns="59954" rIns="59954"/>
            <a:lstStyle/>
            <a:p>
              <a:pPr algn="ctr">
                <a:lnSpc>
                  <a:spcPts val="1869"/>
                </a:lnSpc>
              </a:pPr>
            </a:p>
          </p:txBody>
        </p:sp>
      </p:grpSp>
      <p:grpSp>
        <p:nvGrpSpPr>
          <p:cNvPr name="Group 112" id="112"/>
          <p:cNvGrpSpPr/>
          <p:nvPr/>
        </p:nvGrpSpPr>
        <p:grpSpPr>
          <a:xfrm rot="5400000">
            <a:off x="14574296" y="5066779"/>
            <a:ext cx="162925" cy="162925"/>
            <a:chOff x="0" y="0"/>
            <a:chExt cx="812800" cy="812800"/>
          </a:xfrm>
        </p:grpSpPr>
        <p:sp>
          <p:nvSpPr>
            <p:cNvPr name="Freeform 113" id="1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19050" cap="sq">
              <a:solidFill>
                <a:srgbClr val="000000"/>
              </a:solidFill>
              <a:prstDash val="solid"/>
              <a:miter/>
            </a:ln>
          </p:spPr>
        </p:sp>
        <p:sp>
          <p:nvSpPr>
            <p:cNvPr name="TextBox 114" id="114"/>
            <p:cNvSpPr txBox="true"/>
            <p:nvPr/>
          </p:nvSpPr>
          <p:spPr>
            <a:xfrm>
              <a:off x="0" y="0"/>
              <a:ext cx="812800" cy="812800"/>
            </a:xfrm>
            <a:prstGeom prst="rect">
              <a:avLst/>
            </a:prstGeom>
          </p:spPr>
          <p:txBody>
            <a:bodyPr anchor="ctr" rtlCol="false" tIns="59954" lIns="59954" bIns="59954" rIns="59954"/>
            <a:lstStyle/>
            <a:p>
              <a:pPr algn="ctr">
                <a:lnSpc>
                  <a:spcPts val="1869"/>
                </a:lnSpc>
              </a:pPr>
            </a:p>
          </p:txBody>
        </p:sp>
      </p:grpSp>
      <p:grpSp>
        <p:nvGrpSpPr>
          <p:cNvPr name="Group 115" id="115"/>
          <p:cNvGrpSpPr/>
          <p:nvPr/>
        </p:nvGrpSpPr>
        <p:grpSpPr>
          <a:xfrm rot="0">
            <a:off x="7033384" y="3904563"/>
            <a:ext cx="1072402" cy="1072402"/>
            <a:chOff x="0" y="0"/>
            <a:chExt cx="812800" cy="812800"/>
          </a:xfrm>
        </p:grpSpPr>
        <p:sp>
          <p:nvSpPr>
            <p:cNvPr name="Freeform 116" id="116"/>
            <p:cNvSpPr/>
            <p:nvPr/>
          </p:nvSpPr>
          <p:spPr>
            <a:xfrm flipH="false" flipV="false" rot="0">
              <a:off x="0" y="0"/>
              <a:ext cx="812800" cy="812800"/>
            </a:xfrm>
            <a:custGeom>
              <a:avLst/>
              <a:gdLst/>
              <a:ahLst/>
              <a:cxnLst/>
              <a:rect r="r" b="b" t="t" l="l"/>
              <a:pathLst>
                <a:path h="812800" w="812800">
                  <a:moveTo>
                    <a:pt x="406400" y="0"/>
                  </a:moveTo>
                  <a:lnTo>
                    <a:pt x="812800" y="310462"/>
                  </a:lnTo>
                  <a:lnTo>
                    <a:pt x="657569" y="812800"/>
                  </a:lnTo>
                  <a:lnTo>
                    <a:pt x="155231" y="812800"/>
                  </a:lnTo>
                  <a:lnTo>
                    <a:pt x="0" y="310462"/>
                  </a:lnTo>
                  <a:lnTo>
                    <a:pt x="406400" y="0"/>
                  </a:lnTo>
                  <a:close/>
                </a:path>
              </a:pathLst>
            </a:custGeom>
            <a:solidFill>
              <a:srgbClr val="FFA16B"/>
            </a:solidFill>
            <a:ln cap="sq">
              <a:noFill/>
              <a:prstDash val="lgDash"/>
              <a:miter/>
            </a:ln>
          </p:spPr>
        </p:sp>
        <p:sp>
          <p:nvSpPr>
            <p:cNvPr name="TextBox 117" id="117"/>
            <p:cNvSpPr txBox="true"/>
            <p:nvPr/>
          </p:nvSpPr>
          <p:spPr>
            <a:xfrm>
              <a:off x="127000" y="203200"/>
              <a:ext cx="558800" cy="558800"/>
            </a:xfrm>
            <a:prstGeom prst="rect">
              <a:avLst/>
            </a:prstGeom>
          </p:spPr>
          <p:txBody>
            <a:bodyPr anchor="ctr" rtlCol="false" tIns="50800" lIns="50800" bIns="50800" rIns="50800"/>
            <a:lstStyle/>
            <a:p>
              <a:pPr algn="ctr">
                <a:lnSpc>
                  <a:spcPts val="1869"/>
                </a:lnSpc>
              </a:pPr>
            </a:p>
          </p:txBody>
        </p:sp>
      </p:grpSp>
      <p:grpSp>
        <p:nvGrpSpPr>
          <p:cNvPr name="Group 118" id="118"/>
          <p:cNvGrpSpPr/>
          <p:nvPr/>
        </p:nvGrpSpPr>
        <p:grpSpPr>
          <a:xfrm rot="0">
            <a:off x="7019562" y="5195896"/>
            <a:ext cx="1072402" cy="1072402"/>
            <a:chOff x="0" y="0"/>
            <a:chExt cx="812800" cy="812800"/>
          </a:xfrm>
        </p:grpSpPr>
        <p:sp>
          <p:nvSpPr>
            <p:cNvPr name="Freeform 119" id="119"/>
            <p:cNvSpPr/>
            <p:nvPr/>
          </p:nvSpPr>
          <p:spPr>
            <a:xfrm flipH="false" flipV="false" rot="0">
              <a:off x="0" y="0"/>
              <a:ext cx="812800" cy="812800"/>
            </a:xfrm>
            <a:custGeom>
              <a:avLst/>
              <a:gdLst/>
              <a:ahLst/>
              <a:cxnLst/>
              <a:rect r="r" b="b" t="t" l="l"/>
              <a:pathLst>
                <a:path h="812800" w="812800">
                  <a:moveTo>
                    <a:pt x="406400" y="0"/>
                  </a:moveTo>
                  <a:lnTo>
                    <a:pt x="812800" y="310462"/>
                  </a:lnTo>
                  <a:lnTo>
                    <a:pt x="657569" y="812800"/>
                  </a:lnTo>
                  <a:lnTo>
                    <a:pt x="155231" y="812800"/>
                  </a:lnTo>
                  <a:lnTo>
                    <a:pt x="0" y="310462"/>
                  </a:lnTo>
                  <a:lnTo>
                    <a:pt x="406400" y="0"/>
                  </a:lnTo>
                  <a:close/>
                </a:path>
              </a:pathLst>
            </a:custGeom>
            <a:solidFill>
              <a:srgbClr val="FFA16B"/>
            </a:solidFill>
          </p:spPr>
        </p:sp>
        <p:sp>
          <p:nvSpPr>
            <p:cNvPr name="TextBox 120" id="120"/>
            <p:cNvSpPr txBox="true"/>
            <p:nvPr/>
          </p:nvSpPr>
          <p:spPr>
            <a:xfrm>
              <a:off x="127000" y="203200"/>
              <a:ext cx="558800" cy="558800"/>
            </a:xfrm>
            <a:prstGeom prst="rect">
              <a:avLst/>
            </a:prstGeom>
          </p:spPr>
          <p:txBody>
            <a:bodyPr anchor="ctr" rtlCol="false" tIns="50800" lIns="50800" bIns="50800" rIns="50800"/>
            <a:lstStyle/>
            <a:p>
              <a:pPr algn="ctr">
                <a:lnSpc>
                  <a:spcPts val="1869"/>
                </a:lnSpc>
              </a:pPr>
            </a:p>
          </p:txBody>
        </p:sp>
      </p:grpSp>
      <p:sp>
        <p:nvSpPr>
          <p:cNvPr name="Freeform 121" id="121"/>
          <p:cNvSpPr/>
          <p:nvPr/>
        </p:nvSpPr>
        <p:spPr>
          <a:xfrm flipH="false" flipV="false" rot="-3661281">
            <a:off x="4630680" y="5800019"/>
            <a:ext cx="677193" cy="595930"/>
          </a:xfrm>
          <a:custGeom>
            <a:avLst/>
            <a:gdLst/>
            <a:ahLst/>
            <a:cxnLst/>
            <a:rect r="r" b="b" t="t" l="l"/>
            <a:pathLst>
              <a:path h="595930" w="677193">
                <a:moveTo>
                  <a:pt x="0" y="0"/>
                </a:moveTo>
                <a:lnTo>
                  <a:pt x="677194" y="0"/>
                </a:lnTo>
                <a:lnTo>
                  <a:pt x="677194" y="595931"/>
                </a:lnTo>
                <a:lnTo>
                  <a:pt x="0" y="5959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2" id="122"/>
          <p:cNvSpPr/>
          <p:nvPr/>
        </p:nvSpPr>
        <p:spPr>
          <a:xfrm flipH="false" flipV="false" rot="-3538304">
            <a:off x="2226816" y="6974700"/>
            <a:ext cx="458982" cy="265062"/>
          </a:xfrm>
          <a:custGeom>
            <a:avLst/>
            <a:gdLst/>
            <a:ahLst/>
            <a:cxnLst/>
            <a:rect r="r" b="b" t="t" l="l"/>
            <a:pathLst>
              <a:path h="265062" w="458982">
                <a:moveTo>
                  <a:pt x="0" y="0"/>
                </a:moveTo>
                <a:lnTo>
                  <a:pt x="458982" y="0"/>
                </a:lnTo>
                <a:lnTo>
                  <a:pt x="458982" y="265062"/>
                </a:lnTo>
                <a:lnTo>
                  <a:pt x="0" y="26506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AutoShape 123" id="123"/>
          <p:cNvSpPr/>
          <p:nvPr/>
        </p:nvSpPr>
        <p:spPr>
          <a:xfrm flipV="true">
            <a:off x="8119607" y="3903579"/>
            <a:ext cx="0" cy="2410813"/>
          </a:xfrm>
          <a:prstGeom prst="line">
            <a:avLst/>
          </a:prstGeom>
          <a:ln cap="flat" w="28575">
            <a:solidFill>
              <a:srgbClr val="000000"/>
            </a:solidFill>
            <a:prstDash val="sysDash"/>
            <a:headEnd type="none" len="sm" w="sm"/>
            <a:tailEnd type="arrow" len="sm" w="med"/>
          </a:ln>
        </p:spPr>
      </p:sp>
      <p:sp>
        <p:nvSpPr>
          <p:cNvPr name="Freeform 124" id="124"/>
          <p:cNvSpPr/>
          <p:nvPr/>
        </p:nvSpPr>
        <p:spPr>
          <a:xfrm flipH="false" flipV="false" rot="5400000">
            <a:off x="1555944" y="3659894"/>
            <a:ext cx="4430308" cy="3149546"/>
          </a:xfrm>
          <a:custGeom>
            <a:avLst/>
            <a:gdLst/>
            <a:ahLst/>
            <a:cxnLst/>
            <a:rect r="r" b="b" t="t" l="l"/>
            <a:pathLst>
              <a:path h="3149546" w="4430308">
                <a:moveTo>
                  <a:pt x="0" y="0"/>
                </a:moveTo>
                <a:lnTo>
                  <a:pt x="4430308" y="0"/>
                </a:lnTo>
                <a:lnTo>
                  <a:pt x="4430308" y="3149546"/>
                </a:lnTo>
                <a:lnTo>
                  <a:pt x="0" y="314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5" id="125"/>
          <p:cNvSpPr txBox="true"/>
          <p:nvPr/>
        </p:nvSpPr>
        <p:spPr>
          <a:xfrm rot="0">
            <a:off x="2224446" y="3070768"/>
            <a:ext cx="3121425" cy="883064"/>
          </a:xfrm>
          <a:prstGeom prst="rect">
            <a:avLst/>
          </a:prstGeom>
        </p:spPr>
        <p:txBody>
          <a:bodyPr anchor="t" rtlCol="false" tIns="0" lIns="0" bIns="0" rIns="0">
            <a:spAutoFit/>
          </a:bodyPr>
          <a:lstStyle/>
          <a:p>
            <a:pPr algn="ctr">
              <a:lnSpc>
                <a:spcPts val="3569"/>
              </a:lnSpc>
            </a:pPr>
            <a:r>
              <a:rPr lang="en-US" sz="2902">
                <a:solidFill>
                  <a:srgbClr val="1E1E1E"/>
                </a:solidFill>
                <a:latin typeface="Sanchez"/>
              </a:rPr>
              <a:t>Nguyễn Đức Thức</a:t>
            </a:r>
          </a:p>
        </p:txBody>
      </p:sp>
      <p:sp>
        <p:nvSpPr>
          <p:cNvPr name="TextBox 126" id="126"/>
          <p:cNvSpPr txBox="true"/>
          <p:nvPr/>
        </p:nvSpPr>
        <p:spPr>
          <a:xfrm rot="0">
            <a:off x="6287480" y="6762309"/>
            <a:ext cx="2671625" cy="428625"/>
          </a:xfrm>
          <a:prstGeom prst="rect">
            <a:avLst/>
          </a:prstGeom>
        </p:spPr>
        <p:txBody>
          <a:bodyPr anchor="t" rtlCol="false" tIns="0" lIns="0" bIns="0" rIns="0">
            <a:spAutoFit/>
          </a:bodyPr>
          <a:lstStyle/>
          <a:p>
            <a:pPr algn="ctr">
              <a:lnSpc>
                <a:spcPts val="3300"/>
              </a:lnSpc>
            </a:pPr>
            <a:r>
              <a:rPr lang="en-US" sz="3000">
                <a:solidFill>
                  <a:srgbClr val="1E1E1E"/>
                </a:solidFill>
                <a:latin typeface="Sanchez"/>
              </a:rPr>
              <a:t>2254810079</a:t>
            </a:r>
          </a:p>
        </p:txBody>
      </p:sp>
      <p:sp>
        <p:nvSpPr>
          <p:cNvPr name="TextBox 127" id="127"/>
          <p:cNvSpPr txBox="true"/>
          <p:nvPr/>
        </p:nvSpPr>
        <p:spPr>
          <a:xfrm rot="0">
            <a:off x="10053113" y="6792355"/>
            <a:ext cx="2682115" cy="432406"/>
          </a:xfrm>
          <a:prstGeom prst="rect">
            <a:avLst/>
          </a:prstGeom>
        </p:spPr>
        <p:txBody>
          <a:bodyPr anchor="t" rtlCol="false" tIns="0" lIns="0" bIns="0" rIns="0">
            <a:spAutoFit/>
          </a:bodyPr>
          <a:lstStyle/>
          <a:p>
            <a:pPr algn="ctr">
              <a:lnSpc>
                <a:spcPts val="3415"/>
              </a:lnSpc>
            </a:pPr>
            <a:r>
              <a:rPr lang="en-US" sz="2996">
                <a:solidFill>
                  <a:srgbClr val="1E1E1E"/>
                </a:solidFill>
                <a:latin typeface="Sanchez"/>
              </a:rPr>
              <a:t>2254810303</a:t>
            </a:r>
          </a:p>
        </p:txBody>
      </p:sp>
      <p:sp>
        <p:nvSpPr>
          <p:cNvPr name="TextBox 128" id="128"/>
          <p:cNvSpPr txBox="true"/>
          <p:nvPr/>
        </p:nvSpPr>
        <p:spPr>
          <a:xfrm rot="0">
            <a:off x="7337724" y="5672224"/>
            <a:ext cx="463722" cy="211935"/>
          </a:xfrm>
          <a:prstGeom prst="rect">
            <a:avLst/>
          </a:prstGeom>
        </p:spPr>
        <p:txBody>
          <a:bodyPr anchor="t" rtlCol="false" tIns="0" lIns="0" bIns="0" rIns="0">
            <a:spAutoFit/>
          </a:bodyPr>
          <a:lstStyle/>
          <a:p>
            <a:pPr algn="ctr">
              <a:lnSpc>
                <a:spcPts val="1596"/>
              </a:lnSpc>
            </a:pPr>
            <a:r>
              <a:rPr lang="en-US" sz="1451">
                <a:solidFill>
                  <a:srgbClr val="1E1E1E"/>
                </a:solidFill>
                <a:latin typeface="Kollektif Bold"/>
              </a:rPr>
              <a:t>A</a:t>
            </a:r>
          </a:p>
        </p:txBody>
      </p:sp>
      <p:sp>
        <p:nvSpPr>
          <p:cNvPr name="TextBox 129" id="129"/>
          <p:cNvSpPr txBox="true"/>
          <p:nvPr/>
        </p:nvSpPr>
        <p:spPr>
          <a:xfrm rot="0">
            <a:off x="7337724" y="4118389"/>
            <a:ext cx="463722" cy="211935"/>
          </a:xfrm>
          <a:prstGeom prst="rect">
            <a:avLst/>
          </a:prstGeom>
        </p:spPr>
        <p:txBody>
          <a:bodyPr anchor="t" rtlCol="false" tIns="0" lIns="0" bIns="0" rIns="0">
            <a:spAutoFit/>
          </a:bodyPr>
          <a:lstStyle/>
          <a:p>
            <a:pPr algn="ctr">
              <a:lnSpc>
                <a:spcPts val="1596"/>
              </a:lnSpc>
            </a:pPr>
            <a:r>
              <a:rPr lang="en-US" sz="1451">
                <a:solidFill>
                  <a:srgbClr val="1E1E1E"/>
                </a:solidFill>
                <a:latin typeface="Kollektif Bold"/>
              </a:rPr>
              <a:t>B</a:t>
            </a:r>
          </a:p>
        </p:txBody>
      </p:sp>
      <p:grpSp>
        <p:nvGrpSpPr>
          <p:cNvPr name="Group 130" id="130"/>
          <p:cNvGrpSpPr/>
          <p:nvPr/>
        </p:nvGrpSpPr>
        <p:grpSpPr>
          <a:xfrm rot="0">
            <a:off x="10053113" y="3931801"/>
            <a:ext cx="2671625" cy="2469581"/>
            <a:chOff x="0" y="0"/>
            <a:chExt cx="716430" cy="662250"/>
          </a:xfrm>
        </p:grpSpPr>
        <p:sp>
          <p:nvSpPr>
            <p:cNvPr name="Freeform 131" id="131"/>
            <p:cNvSpPr/>
            <p:nvPr/>
          </p:nvSpPr>
          <p:spPr>
            <a:xfrm flipH="false" flipV="false" rot="0">
              <a:off x="0" y="0"/>
              <a:ext cx="716430" cy="662249"/>
            </a:xfrm>
            <a:custGeom>
              <a:avLst/>
              <a:gdLst/>
              <a:ahLst/>
              <a:cxnLst/>
              <a:rect r="r" b="b" t="t" l="l"/>
              <a:pathLst>
                <a:path h="662249" w="716430">
                  <a:moveTo>
                    <a:pt x="60854" y="0"/>
                  </a:moveTo>
                  <a:lnTo>
                    <a:pt x="655576" y="0"/>
                  </a:lnTo>
                  <a:cubicBezTo>
                    <a:pt x="689185" y="0"/>
                    <a:pt x="716430" y="27245"/>
                    <a:pt x="716430" y="60854"/>
                  </a:cubicBezTo>
                  <a:lnTo>
                    <a:pt x="716430" y="601395"/>
                  </a:lnTo>
                  <a:cubicBezTo>
                    <a:pt x="716430" y="635004"/>
                    <a:pt x="689185" y="662249"/>
                    <a:pt x="655576" y="662249"/>
                  </a:cubicBezTo>
                  <a:lnTo>
                    <a:pt x="60854" y="662249"/>
                  </a:lnTo>
                  <a:cubicBezTo>
                    <a:pt x="27245" y="662249"/>
                    <a:pt x="0" y="635004"/>
                    <a:pt x="0" y="601395"/>
                  </a:cubicBezTo>
                  <a:lnTo>
                    <a:pt x="0" y="60854"/>
                  </a:lnTo>
                  <a:cubicBezTo>
                    <a:pt x="0" y="27245"/>
                    <a:pt x="27245" y="0"/>
                    <a:pt x="60854" y="0"/>
                  </a:cubicBezTo>
                  <a:close/>
                </a:path>
              </a:pathLst>
            </a:custGeom>
            <a:solidFill>
              <a:srgbClr val="FFFFFF"/>
            </a:solidFill>
            <a:ln cap="rnd">
              <a:noFill/>
              <a:prstDash val="solid"/>
              <a:round/>
            </a:ln>
          </p:spPr>
        </p:sp>
        <p:sp>
          <p:nvSpPr>
            <p:cNvPr name="TextBox 132" id="132"/>
            <p:cNvSpPr txBox="true"/>
            <p:nvPr/>
          </p:nvSpPr>
          <p:spPr>
            <a:xfrm>
              <a:off x="0" y="-19050"/>
              <a:ext cx="716430" cy="681300"/>
            </a:xfrm>
            <a:prstGeom prst="rect">
              <a:avLst/>
            </a:prstGeom>
          </p:spPr>
          <p:txBody>
            <a:bodyPr anchor="ctr" rtlCol="false" tIns="31457" lIns="31457" bIns="31457" rIns="31457"/>
            <a:lstStyle/>
            <a:p>
              <a:pPr algn="ctr">
                <a:lnSpc>
                  <a:spcPts val="1925"/>
                </a:lnSpc>
              </a:pPr>
            </a:p>
          </p:txBody>
        </p:sp>
      </p:grpSp>
      <p:sp>
        <p:nvSpPr>
          <p:cNvPr name="AutoShape 133" id="133"/>
          <p:cNvSpPr/>
          <p:nvPr/>
        </p:nvSpPr>
        <p:spPr>
          <a:xfrm>
            <a:off x="11330456" y="4449677"/>
            <a:ext cx="0" cy="1781916"/>
          </a:xfrm>
          <a:prstGeom prst="line">
            <a:avLst/>
          </a:prstGeom>
          <a:ln cap="flat" w="28575">
            <a:solidFill>
              <a:srgbClr val="000000"/>
            </a:solidFill>
            <a:prstDash val="sysDash"/>
            <a:headEnd type="none" len="sm" w="sm"/>
            <a:tailEnd type="none" len="sm" w="sm"/>
          </a:ln>
        </p:spPr>
      </p:sp>
      <p:sp>
        <p:nvSpPr>
          <p:cNvPr name="TextBox 134" id="134"/>
          <p:cNvSpPr txBox="true"/>
          <p:nvPr/>
        </p:nvSpPr>
        <p:spPr>
          <a:xfrm rot="0">
            <a:off x="10492541" y="5782657"/>
            <a:ext cx="463722" cy="211935"/>
          </a:xfrm>
          <a:prstGeom prst="rect">
            <a:avLst/>
          </a:prstGeom>
        </p:spPr>
        <p:txBody>
          <a:bodyPr anchor="t" rtlCol="false" tIns="0" lIns="0" bIns="0" rIns="0">
            <a:spAutoFit/>
          </a:bodyPr>
          <a:lstStyle/>
          <a:p>
            <a:pPr algn="ctr">
              <a:lnSpc>
                <a:spcPts val="1596"/>
              </a:lnSpc>
            </a:pPr>
            <a:r>
              <a:rPr lang="en-US" sz="1451">
                <a:solidFill>
                  <a:srgbClr val="1E1E1E"/>
                </a:solidFill>
                <a:latin typeface="Kollektif Bold"/>
              </a:rPr>
              <a:t>A</a:t>
            </a:r>
          </a:p>
        </p:txBody>
      </p:sp>
      <p:sp>
        <p:nvSpPr>
          <p:cNvPr name="TextBox 135" id="135"/>
          <p:cNvSpPr txBox="true"/>
          <p:nvPr/>
        </p:nvSpPr>
        <p:spPr>
          <a:xfrm rot="0">
            <a:off x="11733224" y="5782657"/>
            <a:ext cx="463722" cy="211935"/>
          </a:xfrm>
          <a:prstGeom prst="rect">
            <a:avLst/>
          </a:prstGeom>
        </p:spPr>
        <p:txBody>
          <a:bodyPr anchor="t" rtlCol="false" tIns="0" lIns="0" bIns="0" rIns="0">
            <a:spAutoFit/>
          </a:bodyPr>
          <a:lstStyle/>
          <a:p>
            <a:pPr algn="ctr">
              <a:lnSpc>
                <a:spcPts val="1596"/>
              </a:lnSpc>
            </a:pPr>
            <a:r>
              <a:rPr lang="en-US" sz="1451">
                <a:solidFill>
                  <a:srgbClr val="1E1E1E"/>
                </a:solidFill>
                <a:latin typeface="Kollektif Bold"/>
              </a:rPr>
              <a:t>B</a:t>
            </a:r>
          </a:p>
        </p:txBody>
      </p:sp>
      <p:sp>
        <p:nvSpPr>
          <p:cNvPr name="TextBox 136" id="136"/>
          <p:cNvSpPr txBox="true"/>
          <p:nvPr/>
        </p:nvSpPr>
        <p:spPr>
          <a:xfrm rot="0">
            <a:off x="14837027" y="4729688"/>
            <a:ext cx="463722" cy="211935"/>
          </a:xfrm>
          <a:prstGeom prst="rect">
            <a:avLst/>
          </a:prstGeom>
        </p:spPr>
        <p:txBody>
          <a:bodyPr anchor="t" rtlCol="false" tIns="0" lIns="0" bIns="0" rIns="0">
            <a:spAutoFit/>
          </a:bodyPr>
          <a:lstStyle/>
          <a:p>
            <a:pPr algn="ctr">
              <a:lnSpc>
                <a:spcPts val="1596"/>
              </a:lnSpc>
            </a:pPr>
            <a:r>
              <a:rPr lang="en-US" sz="1451">
                <a:solidFill>
                  <a:srgbClr val="1E1E1E"/>
                </a:solidFill>
                <a:latin typeface="Kollektif Bold"/>
              </a:rPr>
              <a:t>A</a:t>
            </a:r>
          </a:p>
        </p:txBody>
      </p:sp>
      <p:sp>
        <p:nvSpPr>
          <p:cNvPr name="TextBox 137" id="137"/>
          <p:cNvSpPr txBox="true"/>
          <p:nvPr/>
        </p:nvSpPr>
        <p:spPr>
          <a:xfrm rot="0">
            <a:off x="14635424" y="5506568"/>
            <a:ext cx="463722" cy="211935"/>
          </a:xfrm>
          <a:prstGeom prst="rect">
            <a:avLst/>
          </a:prstGeom>
        </p:spPr>
        <p:txBody>
          <a:bodyPr anchor="t" rtlCol="false" tIns="0" lIns="0" bIns="0" rIns="0">
            <a:spAutoFit/>
          </a:bodyPr>
          <a:lstStyle/>
          <a:p>
            <a:pPr algn="ctr">
              <a:lnSpc>
                <a:spcPts val="1596"/>
              </a:lnSpc>
            </a:pPr>
            <a:r>
              <a:rPr lang="en-US" sz="1451">
                <a:solidFill>
                  <a:srgbClr val="1E1E1E"/>
                </a:solidFill>
                <a:latin typeface="Kollektif Bold"/>
              </a:rPr>
              <a:t>B</a:t>
            </a:r>
          </a:p>
        </p:txBody>
      </p:sp>
      <p:sp>
        <p:nvSpPr>
          <p:cNvPr name="Freeform 138" id="138"/>
          <p:cNvSpPr/>
          <p:nvPr/>
        </p:nvSpPr>
        <p:spPr>
          <a:xfrm flipH="false" flipV="false" rot="0">
            <a:off x="11512074" y="4272845"/>
            <a:ext cx="1095014" cy="1399379"/>
          </a:xfrm>
          <a:custGeom>
            <a:avLst/>
            <a:gdLst/>
            <a:ahLst/>
            <a:cxnLst/>
            <a:rect r="r" b="b" t="t" l="l"/>
            <a:pathLst>
              <a:path h="1399379" w="1095014">
                <a:moveTo>
                  <a:pt x="0" y="0"/>
                </a:moveTo>
                <a:lnTo>
                  <a:pt x="1095014" y="0"/>
                </a:lnTo>
                <a:lnTo>
                  <a:pt x="1095014" y="1399379"/>
                </a:lnTo>
                <a:lnTo>
                  <a:pt x="0" y="13993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9" id="139"/>
          <p:cNvSpPr/>
          <p:nvPr/>
        </p:nvSpPr>
        <p:spPr>
          <a:xfrm flipH="true" flipV="false" rot="0">
            <a:off x="10149037" y="4227403"/>
            <a:ext cx="1095014" cy="1399379"/>
          </a:xfrm>
          <a:custGeom>
            <a:avLst/>
            <a:gdLst/>
            <a:ahLst/>
            <a:cxnLst/>
            <a:rect r="r" b="b" t="t" l="l"/>
            <a:pathLst>
              <a:path h="1399379" w="1095014">
                <a:moveTo>
                  <a:pt x="1095014" y="0"/>
                </a:moveTo>
                <a:lnTo>
                  <a:pt x="0" y="0"/>
                </a:lnTo>
                <a:lnTo>
                  <a:pt x="0" y="1399379"/>
                </a:lnTo>
                <a:lnTo>
                  <a:pt x="1095014" y="1399379"/>
                </a:lnTo>
                <a:lnTo>
                  <a:pt x="1095014"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0" id="140"/>
          <p:cNvSpPr/>
          <p:nvPr/>
        </p:nvSpPr>
        <p:spPr>
          <a:xfrm flipH="false" flipV="false" rot="8960242">
            <a:off x="15694488" y="4893903"/>
            <a:ext cx="472607" cy="508676"/>
          </a:xfrm>
          <a:custGeom>
            <a:avLst/>
            <a:gdLst/>
            <a:ahLst/>
            <a:cxnLst/>
            <a:rect r="r" b="b" t="t" l="l"/>
            <a:pathLst>
              <a:path h="508676" w="472607">
                <a:moveTo>
                  <a:pt x="0" y="0"/>
                </a:moveTo>
                <a:lnTo>
                  <a:pt x="472607" y="0"/>
                </a:lnTo>
                <a:lnTo>
                  <a:pt x="472607" y="508677"/>
                </a:lnTo>
                <a:lnTo>
                  <a:pt x="0" y="50867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1" id="141"/>
          <p:cNvSpPr/>
          <p:nvPr/>
        </p:nvSpPr>
        <p:spPr>
          <a:xfrm flipH="false" flipV="false" rot="279140">
            <a:off x="3692775" y="6406305"/>
            <a:ext cx="198106" cy="221657"/>
          </a:xfrm>
          <a:custGeom>
            <a:avLst/>
            <a:gdLst/>
            <a:ahLst/>
            <a:cxnLst/>
            <a:rect r="r" b="b" t="t" l="l"/>
            <a:pathLst>
              <a:path h="221657" w="198106">
                <a:moveTo>
                  <a:pt x="0" y="0"/>
                </a:moveTo>
                <a:lnTo>
                  <a:pt x="198106" y="0"/>
                </a:lnTo>
                <a:lnTo>
                  <a:pt x="198106" y="221658"/>
                </a:lnTo>
                <a:lnTo>
                  <a:pt x="0" y="22165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142" id="142"/>
          <p:cNvSpPr txBox="true"/>
          <p:nvPr/>
        </p:nvSpPr>
        <p:spPr>
          <a:xfrm rot="0">
            <a:off x="13849024" y="6771834"/>
            <a:ext cx="2671625" cy="409526"/>
          </a:xfrm>
          <a:prstGeom prst="rect">
            <a:avLst/>
          </a:prstGeom>
        </p:spPr>
        <p:txBody>
          <a:bodyPr anchor="t" rtlCol="false" tIns="0" lIns="0" bIns="0" rIns="0">
            <a:spAutoFit/>
          </a:bodyPr>
          <a:lstStyle/>
          <a:p>
            <a:pPr algn="ctr">
              <a:lnSpc>
                <a:spcPts val="3295"/>
              </a:lnSpc>
            </a:pPr>
            <a:r>
              <a:rPr lang="en-US" sz="2996">
                <a:solidFill>
                  <a:srgbClr val="1E1E1E"/>
                </a:solidFill>
                <a:latin typeface="Sanchez"/>
              </a:rPr>
              <a:t>2254810287</a:t>
            </a:r>
          </a:p>
        </p:txBody>
      </p:sp>
      <p:sp>
        <p:nvSpPr>
          <p:cNvPr name="TextBox 143" id="143"/>
          <p:cNvSpPr txBox="true"/>
          <p:nvPr/>
        </p:nvSpPr>
        <p:spPr>
          <a:xfrm rot="0">
            <a:off x="5990079" y="3143973"/>
            <a:ext cx="3121425" cy="440766"/>
          </a:xfrm>
          <a:prstGeom prst="rect">
            <a:avLst/>
          </a:prstGeom>
        </p:spPr>
        <p:txBody>
          <a:bodyPr anchor="t" rtlCol="false" tIns="0" lIns="0" bIns="0" rIns="0">
            <a:spAutoFit/>
          </a:bodyPr>
          <a:lstStyle/>
          <a:p>
            <a:pPr algn="ctr">
              <a:lnSpc>
                <a:spcPts val="3569"/>
              </a:lnSpc>
            </a:pPr>
            <a:r>
              <a:rPr lang="en-US" sz="2902">
                <a:solidFill>
                  <a:srgbClr val="1E1E1E"/>
                </a:solidFill>
                <a:latin typeface="Sanchez"/>
              </a:rPr>
              <a:t>Võ Quốc Huy</a:t>
            </a:r>
          </a:p>
        </p:txBody>
      </p:sp>
      <p:sp>
        <p:nvSpPr>
          <p:cNvPr name="TextBox 144" id="144"/>
          <p:cNvSpPr txBox="true"/>
          <p:nvPr/>
        </p:nvSpPr>
        <p:spPr>
          <a:xfrm rot="0">
            <a:off x="9784900" y="2922824"/>
            <a:ext cx="3121425" cy="883064"/>
          </a:xfrm>
          <a:prstGeom prst="rect">
            <a:avLst/>
          </a:prstGeom>
        </p:spPr>
        <p:txBody>
          <a:bodyPr anchor="t" rtlCol="false" tIns="0" lIns="0" bIns="0" rIns="0">
            <a:spAutoFit/>
          </a:bodyPr>
          <a:lstStyle/>
          <a:p>
            <a:pPr algn="ctr">
              <a:lnSpc>
                <a:spcPts val="3569"/>
              </a:lnSpc>
            </a:pPr>
            <a:r>
              <a:rPr lang="en-US" sz="2902">
                <a:solidFill>
                  <a:srgbClr val="1E1E1E"/>
                </a:solidFill>
                <a:latin typeface="Sanchez"/>
              </a:rPr>
              <a:t>Nguyễn Ngọc Vinh</a:t>
            </a:r>
          </a:p>
        </p:txBody>
      </p:sp>
      <p:sp>
        <p:nvSpPr>
          <p:cNvPr name="TextBox 145" id="145"/>
          <p:cNvSpPr txBox="true"/>
          <p:nvPr/>
        </p:nvSpPr>
        <p:spPr>
          <a:xfrm rot="0">
            <a:off x="13661802" y="2908843"/>
            <a:ext cx="2916201" cy="883064"/>
          </a:xfrm>
          <a:prstGeom prst="rect">
            <a:avLst/>
          </a:prstGeom>
        </p:spPr>
        <p:txBody>
          <a:bodyPr anchor="t" rtlCol="false" tIns="0" lIns="0" bIns="0" rIns="0">
            <a:spAutoFit/>
          </a:bodyPr>
          <a:lstStyle/>
          <a:p>
            <a:pPr algn="ctr">
              <a:lnSpc>
                <a:spcPts val="3569"/>
              </a:lnSpc>
            </a:pPr>
            <a:r>
              <a:rPr lang="en-US" sz="2902">
                <a:solidFill>
                  <a:srgbClr val="1E1E1E"/>
                </a:solidFill>
                <a:latin typeface="Sanchez"/>
              </a:rPr>
              <a:t>Nguyễn Trần Chí Trung</a:t>
            </a:r>
          </a:p>
        </p:txBody>
      </p:sp>
      <p:grpSp>
        <p:nvGrpSpPr>
          <p:cNvPr name="Group 146" id="146"/>
          <p:cNvGrpSpPr/>
          <p:nvPr/>
        </p:nvGrpSpPr>
        <p:grpSpPr>
          <a:xfrm rot="0">
            <a:off x="2456307" y="4085749"/>
            <a:ext cx="2660964" cy="2431385"/>
            <a:chOff x="0" y="0"/>
            <a:chExt cx="1005546" cy="918791"/>
          </a:xfrm>
        </p:grpSpPr>
        <p:sp>
          <p:nvSpPr>
            <p:cNvPr name="Freeform 147" id="147"/>
            <p:cNvSpPr/>
            <p:nvPr/>
          </p:nvSpPr>
          <p:spPr>
            <a:xfrm flipH="false" flipV="false" rot="0">
              <a:off x="0" y="0"/>
              <a:ext cx="1005546" cy="918791"/>
            </a:xfrm>
            <a:custGeom>
              <a:avLst/>
              <a:gdLst/>
              <a:ahLst/>
              <a:cxnLst/>
              <a:rect r="r" b="b" t="t" l="l"/>
              <a:pathLst>
                <a:path h="918791" w="1005546">
                  <a:moveTo>
                    <a:pt x="61098" y="0"/>
                  </a:moveTo>
                  <a:lnTo>
                    <a:pt x="944448" y="0"/>
                  </a:lnTo>
                  <a:cubicBezTo>
                    <a:pt x="978191" y="0"/>
                    <a:pt x="1005546" y="27355"/>
                    <a:pt x="1005546" y="61098"/>
                  </a:cubicBezTo>
                  <a:lnTo>
                    <a:pt x="1005546" y="857693"/>
                  </a:lnTo>
                  <a:cubicBezTo>
                    <a:pt x="1005546" y="891436"/>
                    <a:pt x="978191" y="918791"/>
                    <a:pt x="944448" y="918791"/>
                  </a:cubicBezTo>
                  <a:lnTo>
                    <a:pt x="61098" y="918791"/>
                  </a:lnTo>
                  <a:cubicBezTo>
                    <a:pt x="27355" y="918791"/>
                    <a:pt x="0" y="891436"/>
                    <a:pt x="0" y="857693"/>
                  </a:cubicBezTo>
                  <a:lnTo>
                    <a:pt x="0" y="61098"/>
                  </a:lnTo>
                  <a:cubicBezTo>
                    <a:pt x="0" y="27355"/>
                    <a:pt x="27355" y="0"/>
                    <a:pt x="61098" y="0"/>
                  </a:cubicBezTo>
                  <a:close/>
                </a:path>
              </a:pathLst>
            </a:custGeom>
            <a:solidFill>
              <a:srgbClr val="FFFFFF"/>
            </a:solidFill>
            <a:ln cap="rnd">
              <a:noFill/>
              <a:prstDash val="solid"/>
              <a:round/>
            </a:ln>
          </p:spPr>
        </p:sp>
        <p:sp>
          <p:nvSpPr>
            <p:cNvPr name="TextBox 148" id="148"/>
            <p:cNvSpPr txBox="true"/>
            <p:nvPr/>
          </p:nvSpPr>
          <p:spPr>
            <a:xfrm>
              <a:off x="0" y="-19050"/>
              <a:ext cx="1005546" cy="937841"/>
            </a:xfrm>
            <a:prstGeom prst="rect">
              <a:avLst/>
            </a:prstGeom>
          </p:spPr>
          <p:txBody>
            <a:bodyPr anchor="ctr" rtlCol="false" tIns="31457" lIns="31457" bIns="31457" rIns="31457"/>
            <a:lstStyle/>
            <a:p>
              <a:pPr algn="ctr">
                <a:lnSpc>
                  <a:spcPts val="2055"/>
                </a:lnSpc>
              </a:pPr>
            </a:p>
          </p:txBody>
        </p:sp>
      </p:grpSp>
      <p:grpSp>
        <p:nvGrpSpPr>
          <p:cNvPr name="Group 149" id="149"/>
          <p:cNvGrpSpPr/>
          <p:nvPr/>
        </p:nvGrpSpPr>
        <p:grpSpPr>
          <a:xfrm rot="-1934677">
            <a:off x="2948518" y="4481300"/>
            <a:ext cx="853768" cy="956365"/>
            <a:chOff x="0" y="0"/>
            <a:chExt cx="580330" cy="650069"/>
          </a:xfrm>
        </p:grpSpPr>
        <p:sp>
          <p:nvSpPr>
            <p:cNvPr name="Freeform 150" id="150"/>
            <p:cNvSpPr/>
            <p:nvPr/>
          </p:nvSpPr>
          <p:spPr>
            <a:xfrm flipH="false" flipV="false" rot="0">
              <a:off x="0" y="0"/>
              <a:ext cx="580330" cy="650069"/>
            </a:xfrm>
            <a:custGeom>
              <a:avLst/>
              <a:gdLst/>
              <a:ahLst/>
              <a:cxnLst/>
              <a:rect r="r" b="b" t="t" l="l"/>
              <a:pathLst>
                <a:path h="650069" w="580330">
                  <a:moveTo>
                    <a:pt x="290165" y="0"/>
                  </a:moveTo>
                  <a:lnTo>
                    <a:pt x="580330" y="650069"/>
                  </a:lnTo>
                  <a:lnTo>
                    <a:pt x="0" y="650069"/>
                  </a:lnTo>
                  <a:lnTo>
                    <a:pt x="290165" y="0"/>
                  </a:lnTo>
                  <a:close/>
                </a:path>
              </a:pathLst>
            </a:custGeom>
            <a:solidFill>
              <a:srgbClr val="6C9EBC"/>
            </a:solidFill>
          </p:spPr>
        </p:sp>
        <p:sp>
          <p:nvSpPr>
            <p:cNvPr name="TextBox 151" id="151"/>
            <p:cNvSpPr txBox="true"/>
            <p:nvPr/>
          </p:nvSpPr>
          <p:spPr>
            <a:xfrm>
              <a:off x="90677" y="301818"/>
              <a:ext cx="398977" cy="301818"/>
            </a:xfrm>
            <a:prstGeom prst="rect">
              <a:avLst/>
            </a:prstGeom>
          </p:spPr>
          <p:txBody>
            <a:bodyPr anchor="ctr" rtlCol="false" tIns="50800" lIns="50800" bIns="50800" rIns="50800"/>
            <a:lstStyle/>
            <a:p>
              <a:pPr algn="ctr">
                <a:lnSpc>
                  <a:spcPts val="1979"/>
                </a:lnSpc>
              </a:pPr>
            </a:p>
          </p:txBody>
        </p:sp>
      </p:grpSp>
      <p:grpSp>
        <p:nvGrpSpPr>
          <p:cNvPr name="Group 152" id="152"/>
          <p:cNvGrpSpPr/>
          <p:nvPr/>
        </p:nvGrpSpPr>
        <p:grpSpPr>
          <a:xfrm rot="-1934677">
            <a:off x="3881711" y="4481300"/>
            <a:ext cx="853768" cy="956365"/>
            <a:chOff x="0" y="0"/>
            <a:chExt cx="580330" cy="650069"/>
          </a:xfrm>
        </p:grpSpPr>
        <p:sp>
          <p:nvSpPr>
            <p:cNvPr name="Freeform 153" id="153"/>
            <p:cNvSpPr/>
            <p:nvPr/>
          </p:nvSpPr>
          <p:spPr>
            <a:xfrm flipH="false" flipV="false" rot="0">
              <a:off x="0" y="0"/>
              <a:ext cx="580330" cy="650069"/>
            </a:xfrm>
            <a:custGeom>
              <a:avLst/>
              <a:gdLst/>
              <a:ahLst/>
              <a:cxnLst/>
              <a:rect r="r" b="b" t="t" l="l"/>
              <a:pathLst>
                <a:path h="650069" w="580330">
                  <a:moveTo>
                    <a:pt x="290165" y="0"/>
                  </a:moveTo>
                  <a:lnTo>
                    <a:pt x="580330" y="650069"/>
                  </a:lnTo>
                  <a:lnTo>
                    <a:pt x="0" y="650069"/>
                  </a:lnTo>
                  <a:lnTo>
                    <a:pt x="290165" y="0"/>
                  </a:lnTo>
                  <a:close/>
                </a:path>
              </a:pathLst>
            </a:custGeom>
            <a:solidFill>
              <a:srgbClr val="6C9EBC"/>
            </a:solidFill>
          </p:spPr>
        </p:sp>
        <p:sp>
          <p:nvSpPr>
            <p:cNvPr name="TextBox 154" id="154"/>
            <p:cNvSpPr txBox="true"/>
            <p:nvPr/>
          </p:nvSpPr>
          <p:spPr>
            <a:xfrm>
              <a:off x="90677" y="301818"/>
              <a:ext cx="398977" cy="301818"/>
            </a:xfrm>
            <a:prstGeom prst="rect">
              <a:avLst/>
            </a:prstGeom>
          </p:spPr>
          <p:txBody>
            <a:bodyPr anchor="ctr" rtlCol="false" tIns="50800" lIns="50800" bIns="50800" rIns="50800"/>
            <a:lstStyle/>
            <a:p>
              <a:pPr algn="ctr">
                <a:lnSpc>
                  <a:spcPts val="1979"/>
                </a:lnSpc>
              </a:pPr>
            </a:p>
          </p:txBody>
        </p:sp>
      </p:grpSp>
      <p:sp>
        <p:nvSpPr>
          <p:cNvPr name="AutoShape 155" id="155"/>
          <p:cNvSpPr/>
          <p:nvPr/>
        </p:nvSpPr>
        <p:spPr>
          <a:xfrm>
            <a:off x="2934057" y="4553063"/>
            <a:ext cx="1952150" cy="0"/>
          </a:xfrm>
          <a:prstGeom prst="line">
            <a:avLst/>
          </a:prstGeom>
          <a:ln cap="flat" w="19050">
            <a:solidFill>
              <a:srgbClr val="000000"/>
            </a:solidFill>
            <a:prstDash val="sysDash"/>
            <a:headEnd type="none" len="sm" w="sm"/>
            <a:tailEnd type="arrow" len="sm" w="med"/>
          </a:ln>
        </p:spPr>
      </p:sp>
      <p:sp>
        <p:nvSpPr>
          <p:cNvPr name="AutoShape 156" id="156"/>
          <p:cNvSpPr/>
          <p:nvPr/>
        </p:nvSpPr>
        <p:spPr>
          <a:xfrm>
            <a:off x="2934130" y="5525874"/>
            <a:ext cx="1929153" cy="9252"/>
          </a:xfrm>
          <a:prstGeom prst="line">
            <a:avLst/>
          </a:prstGeom>
          <a:ln cap="flat" w="19050">
            <a:solidFill>
              <a:srgbClr val="000000"/>
            </a:solidFill>
            <a:prstDash val="sysDash"/>
            <a:headEnd type="none" len="sm" w="sm"/>
            <a:tailEnd type="arrow" len="sm" w="med"/>
          </a:ln>
        </p:spPr>
      </p:sp>
      <p:sp>
        <p:nvSpPr>
          <p:cNvPr name="TextBox 157" id="157"/>
          <p:cNvSpPr txBox="true"/>
          <p:nvPr/>
        </p:nvSpPr>
        <p:spPr>
          <a:xfrm rot="0">
            <a:off x="3257415" y="4951147"/>
            <a:ext cx="319564" cy="136525"/>
          </a:xfrm>
          <a:prstGeom prst="rect">
            <a:avLst/>
          </a:prstGeom>
        </p:spPr>
        <p:txBody>
          <a:bodyPr anchor="t" rtlCol="false" tIns="0" lIns="0" bIns="0" rIns="0">
            <a:spAutoFit/>
          </a:bodyPr>
          <a:lstStyle/>
          <a:p>
            <a:pPr algn="ctr">
              <a:lnSpc>
                <a:spcPts val="1099"/>
              </a:lnSpc>
            </a:pPr>
            <a:r>
              <a:rPr lang="en-US" sz="999">
                <a:solidFill>
                  <a:srgbClr val="1E1E1E"/>
                </a:solidFill>
                <a:latin typeface="Kollektif Bold"/>
              </a:rPr>
              <a:t>A</a:t>
            </a:r>
          </a:p>
        </p:txBody>
      </p:sp>
      <p:sp>
        <p:nvSpPr>
          <p:cNvPr name="TextBox 158" id="158"/>
          <p:cNvSpPr txBox="true"/>
          <p:nvPr/>
        </p:nvSpPr>
        <p:spPr>
          <a:xfrm rot="0">
            <a:off x="4283357" y="5024172"/>
            <a:ext cx="319564" cy="136525"/>
          </a:xfrm>
          <a:prstGeom prst="rect">
            <a:avLst/>
          </a:prstGeom>
        </p:spPr>
        <p:txBody>
          <a:bodyPr anchor="t" rtlCol="false" tIns="0" lIns="0" bIns="0" rIns="0">
            <a:spAutoFit/>
          </a:bodyPr>
          <a:lstStyle/>
          <a:p>
            <a:pPr algn="ctr">
              <a:lnSpc>
                <a:spcPts val="1099"/>
              </a:lnSpc>
            </a:pPr>
            <a:r>
              <a:rPr lang="en-US" sz="999">
                <a:solidFill>
                  <a:srgbClr val="1E1E1E"/>
                </a:solidFill>
                <a:latin typeface="Kollektif Bold"/>
              </a:rPr>
              <a:t>B</a:t>
            </a:r>
          </a:p>
        </p:txBody>
      </p:sp>
      <p:sp>
        <p:nvSpPr>
          <p:cNvPr name="TextBox 159" id="159"/>
          <p:cNvSpPr txBox="true"/>
          <p:nvPr/>
        </p:nvSpPr>
        <p:spPr>
          <a:xfrm rot="0">
            <a:off x="2435286" y="6816607"/>
            <a:ext cx="2671625" cy="409526"/>
          </a:xfrm>
          <a:prstGeom prst="rect">
            <a:avLst/>
          </a:prstGeom>
        </p:spPr>
        <p:txBody>
          <a:bodyPr anchor="t" rtlCol="false" tIns="0" lIns="0" bIns="0" rIns="0">
            <a:spAutoFit/>
          </a:bodyPr>
          <a:lstStyle/>
          <a:p>
            <a:pPr algn="ctr">
              <a:lnSpc>
                <a:spcPts val="3295"/>
              </a:lnSpc>
            </a:pPr>
            <a:r>
              <a:rPr lang="en-US" sz="2996">
                <a:solidFill>
                  <a:srgbClr val="1E1E1E"/>
                </a:solidFill>
                <a:latin typeface="Sanchez"/>
              </a:rPr>
              <a:t>2254810297</a:t>
            </a:r>
          </a:p>
        </p:txBody>
      </p:sp>
      <p:sp>
        <p:nvSpPr>
          <p:cNvPr name="TextBox 160" id="160"/>
          <p:cNvSpPr txBox="true"/>
          <p:nvPr/>
        </p:nvSpPr>
        <p:spPr>
          <a:xfrm rot="0">
            <a:off x="7019562" y="1303218"/>
            <a:ext cx="4858865" cy="641215"/>
          </a:xfrm>
          <a:prstGeom prst="rect">
            <a:avLst/>
          </a:prstGeom>
        </p:spPr>
        <p:txBody>
          <a:bodyPr anchor="t" rtlCol="false" tIns="0" lIns="0" bIns="0" rIns="0">
            <a:spAutoFit/>
          </a:bodyPr>
          <a:lstStyle/>
          <a:p>
            <a:pPr algn="ctr">
              <a:lnSpc>
                <a:spcPts val="5168"/>
              </a:lnSpc>
            </a:pPr>
            <a:r>
              <a:rPr lang="en-US" sz="4202">
                <a:solidFill>
                  <a:srgbClr val="1E1E1E"/>
                </a:solidFill>
                <a:latin typeface="Sanchez"/>
              </a:rPr>
              <a:t>Thành viên nhóm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1606892">
            <a:off x="10132058" y="1836525"/>
            <a:ext cx="9036485" cy="0"/>
          </a:xfrm>
          <a:prstGeom prst="line">
            <a:avLst/>
          </a:prstGeom>
          <a:ln cap="rnd" w="19050">
            <a:solidFill>
              <a:srgbClr val="3F3533"/>
            </a:solidFill>
            <a:prstDash val="solid"/>
            <a:headEnd type="none" len="sm" w="sm"/>
            <a:tailEnd type="none" len="sm" w="sm"/>
          </a:ln>
        </p:spPr>
      </p:sp>
      <p:sp>
        <p:nvSpPr>
          <p:cNvPr name="Freeform 5" id="5"/>
          <p:cNvSpPr/>
          <p:nvPr/>
        </p:nvSpPr>
        <p:spPr>
          <a:xfrm flipH="false" flipV="false" rot="0">
            <a:off x="7876200" y="2780080"/>
            <a:ext cx="8815153" cy="5746003"/>
          </a:xfrm>
          <a:custGeom>
            <a:avLst/>
            <a:gdLst/>
            <a:ahLst/>
            <a:cxnLst/>
            <a:rect r="r" b="b" t="t" l="l"/>
            <a:pathLst>
              <a:path h="5746003" w="8815153">
                <a:moveTo>
                  <a:pt x="0" y="0"/>
                </a:moveTo>
                <a:lnTo>
                  <a:pt x="8815154" y="0"/>
                </a:lnTo>
                <a:lnTo>
                  <a:pt x="8815154" y="5746003"/>
                </a:lnTo>
                <a:lnTo>
                  <a:pt x="0" y="5746003"/>
                </a:lnTo>
                <a:lnTo>
                  <a:pt x="0" y="0"/>
                </a:lnTo>
                <a:close/>
              </a:path>
            </a:pathLst>
          </a:custGeom>
          <a:blipFill>
            <a:blip r:embed="rId3"/>
            <a:stretch>
              <a:fillRect l="0" t="0" r="0" b="0"/>
            </a:stretch>
          </a:blipFill>
        </p:spPr>
      </p:sp>
      <p:sp>
        <p:nvSpPr>
          <p:cNvPr name="TextBox 6" id="6"/>
          <p:cNvSpPr txBox="true"/>
          <p:nvPr/>
        </p:nvSpPr>
        <p:spPr>
          <a:xfrm rot="0">
            <a:off x="2568088"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7" id="7"/>
          <p:cNvSpPr txBox="true"/>
          <p:nvPr/>
        </p:nvSpPr>
        <p:spPr>
          <a:xfrm rot="0">
            <a:off x="1001316" y="2215075"/>
            <a:ext cx="3141464"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3.5. Bảng học sinh</a:t>
            </a:r>
          </a:p>
        </p:txBody>
      </p:sp>
      <p:sp>
        <p:nvSpPr>
          <p:cNvPr name="TextBox 8" id="8"/>
          <p:cNvSpPr txBox="true"/>
          <p:nvPr/>
        </p:nvSpPr>
        <p:spPr>
          <a:xfrm rot="0">
            <a:off x="1028700" y="3280320"/>
            <a:ext cx="6378748" cy="419100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Sanchez"/>
              </a:rPr>
              <a:t>Bảng HocSinh là một phần quan trọng trong hệ thống quản lý trường học, giúp tổ chức và quản lý thông tin học sinh một cách hiệu quả. Bằng cách lưu trữ các thông tin chi tiết về học sinh, bảng này hỗ trợ nhà trường trong việc theo dõi tình hình học tập, quản lý lớp học, và duy trì liên lạc với học sinh và phụ huynh.</a:t>
            </a:r>
          </a:p>
        </p:txBody>
      </p:sp>
      <p:sp>
        <p:nvSpPr>
          <p:cNvPr name="Freeform 9" id="9"/>
          <p:cNvSpPr/>
          <p:nvPr/>
        </p:nvSpPr>
        <p:spPr>
          <a:xfrm flipH="false" flipV="false" rot="0">
            <a:off x="1932341" y="691438"/>
            <a:ext cx="874428" cy="714012"/>
          </a:xfrm>
          <a:custGeom>
            <a:avLst/>
            <a:gdLst/>
            <a:ahLst/>
            <a:cxnLst/>
            <a:rect r="r" b="b" t="t" l="l"/>
            <a:pathLst>
              <a:path h="714012" w="874428">
                <a:moveTo>
                  <a:pt x="0" y="0"/>
                </a:moveTo>
                <a:lnTo>
                  <a:pt x="874428" y="0"/>
                </a:lnTo>
                <a:lnTo>
                  <a:pt x="874428" y="714012"/>
                </a:lnTo>
                <a:lnTo>
                  <a:pt x="0" y="7140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1799972" y="860361"/>
            <a:ext cx="768116" cy="767622"/>
          </a:xfrm>
          <a:custGeom>
            <a:avLst/>
            <a:gdLst/>
            <a:ahLst/>
            <a:cxnLst/>
            <a:rect r="r" b="b" t="t" l="l"/>
            <a:pathLst>
              <a:path h="767622" w="768116">
                <a:moveTo>
                  <a:pt x="0" y="0"/>
                </a:moveTo>
                <a:lnTo>
                  <a:pt x="768116" y="0"/>
                </a:lnTo>
                <a:lnTo>
                  <a:pt x="768116" y="767622"/>
                </a:lnTo>
                <a:lnTo>
                  <a:pt x="0" y="767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416328" y="2370867"/>
            <a:ext cx="7279433" cy="7355458"/>
          </a:xfrm>
          <a:custGeom>
            <a:avLst/>
            <a:gdLst/>
            <a:ahLst/>
            <a:cxnLst/>
            <a:rect r="r" b="b" t="t" l="l"/>
            <a:pathLst>
              <a:path h="7355458" w="7279433">
                <a:moveTo>
                  <a:pt x="0" y="0"/>
                </a:moveTo>
                <a:lnTo>
                  <a:pt x="7279433" y="0"/>
                </a:lnTo>
                <a:lnTo>
                  <a:pt x="7279433" y="7355458"/>
                </a:lnTo>
                <a:lnTo>
                  <a:pt x="0" y="7355458"/>
                </a:lnTo>
                <a:lnTo>
                  <a:pt x="0" y="0"/>
                </a:lnTo>
                <a:close/>
              </a:path>
            </a:pathLst>
          </a:custGeom>
          <a:blipFill>
            <a:blip r:embed="rId5"/>
            <a:stretch>
              <a:fillRect l="0" t="0" r="0" b="0"/>
            </a:stretch>
          </a:blipFill>
        </p:spPr>
      </p:sp>
      <p:sp>
        <p:nvSpPr>
          <p:cNvPr name="TextBox 6" id="6"/>
          <p:cNvSpPr txBox="true"/>
          <p:nvPr/>
        </p:nvSpPr>
        <p:spPr>
          <a:xfrm rot="0">
            <a:off x="2568088"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7" id="7"/>
          <p:cNvSpPr txBox="true"/>
          <p:nvPr/>
        </p:nvSpPr>
        <p:spPr>
          <a:xfrm rot="0">
            <a:off x="1016645" y="2351817"/>
            <a:ext cx="2509540"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3.6. Bảng điểm</a:t>
            </a:r>
          </a:p>
        </p:txBody>
      </p:sp>
      <p:sp>
        <p:nvSpPr>
          <p:cNvPr name="TextBox 8" id="8"/>
          <p:cNvSpPr txBox="true"/>
          <p:nvPr/>
        </p:nvSpPr>
        <p:spPr>
          <a:xfrm rot="0">
            <a:off x="1541317" y="3280067"/>
            <a:ext cx="6204317" cy="4192203"/>
          </a:xfrm>
          <a:prstGeom prst="rect">
            <a:avLst/>
          </a:prstGeom>
        </p:spPr>
        <p:txBody>
          <a:bodyPr anchor="t" rtlCol="false" tIns="0" lIns="0" bIns="0" rIns="0">
            <a:spAutoFit/>
          </a:bodyPr>
          <a:lstStyle/>
          <a:p>
            <a:pPr algn="l">
              <a:lnSpc>
                <a:spcPts val="3360"/>
              </a:lnSpc>
              <a:spcBef>
                <a:spcPct val="0"/>
              </a:spcBef>
            </a:pPr>
            <a:r>
              <a:rPr lang="en-US" sz="2800">
                <a:solidFill>
                  <a:srgbClr val="000000"/>
                </a:solidFill>
                <a:latin typeface="Sanchez"/>
              </a:rPr>
              <a:t>B</a:t>
            </a:r>
            <a:r>
              <a:rPr lang="en-US" sz="2800">
                <a:solidFill>
                  <a:srgbClr val="000000"/>
                </a:solidFill>
                <a:latin typeface="Sanchez"/>
              </a:rPr>
              <a:t>ảng Diem là lưu trữ và quản lý điểm số của học sinh trong các môn học, bao gồm điểm miệng, điểm 15 phút, điểm 45 phút, điểm thi và điểm tổng hợp. Nó cũng lưu trữ thông tin về học sinh, lớp học, môn học và hạnh kiểm. Điều này giúp nhà trường theo dõi và đánh giá kết quả học tập của học sinh một cách chi tiết và hiệu quả.</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10826165" y="2115897"/>
            <a:ext cx="5575594" cy="7610428"/>
          </a:xfrm>
          <a:custGeom>
            <a:avLst/>
            <a:gdLst/>
            <a:ahLst/>
            <a:cxnLst/>
            <a:rect r="r" b="b" t="t" l="l"/>
            <a:pathLst>
              <a:path h="7610428" w="5575594">
                <a:moveTo>
                  <a:pt x="0" y="0"/>
                </a:moveTo>
                <a:lnTo>
                  <a:pt x="5575594" y="0"/>
                </a:lnTo>
                <a:lnTo>
                  <a:pt x="5575594" y="7610428"/>
                </a:lnTo>
                <a:lnTo>
                  <a:pt x="0" y="7610428"/>
                </a:lnTo>
                <a:lnTo>
                  <a:pt x="0" y="0"/>
                </a:lnTo>
                <a:close/>
              </a:path>
            </a:pathLst>
          </a:custGeom>
          <a:blipFill>
            <a:blip r:embed="rId3"/>
            <a:stretch>
              <a:fillRect l="0" t="0" r="0" b="0"/>
            </a:stretch>
          </a:blipFill>
        </p:spPr>
      </p:sp>
      <p:sp>
        <p:nvSpPr>
          <p:cNvPr name="TextBox 5" id="5"/>
          <p:cNvSpPr txBox="true"/>
          <p:nvPr/>
        </p:nvSpPr>
        <p:spPr>
          <a:xfrm rot="0">
            <a:off x="2568088"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6" id="6"/>
          <p:cNvSpPr txBox="true"/>
          <p:nvPr/>
        </p:nvSpPr>
        <p:spPr>
          <a:xfrm rot="0">
            <a:off x="1028700" y="2215075"/>
            <a:ext cx="3990975"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3.7. Bảng tổng kết điểm</a:t>
            </a:r>
          </a:p>
        </p:txBody>
      </p:sp>
      <p:sp>
        <p:nvSpPr>
          <p:cNvPr name="TextBox 7" id="7"/>
          <p:cNvSpPr txBox="true"/>
          <p:nvPr/>
        </p:nvSpPr>
        <p:spPr>
          <a:xfrm rot="0">
            <a:off x="1127533" y="3131995"/>
            <a:ext cx="8413196" cy="544830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Sanchez"/>
              </a:rPr>
              <a:t>B</a:t>
            </a:r>
            <a:r>
              <a:rPr lang="en-US" sz="2799">
                <a:solidFill>
                  <a:srgbClr val="000000"/>
                </a:solidFill>
                <a:latin typeface="Sanchez"/>
              </a:rPr>
              <a:t>ảng TongKet là lưu trữ và quản lý thông tin về điểm số, học lực và hạnh kiểm của học sinh trong các môn học khác nhau. Nó cũng lưu trữ thông tin về lớp học, học kỳ, niên khóa và năm học. Điều này giúp nhà trường theo dõi và đánh giá kết quả học tập của học sinh một cách chi tiết và toàn diện.</a:t>
            </a:r>
          </a:p>
          <a:p>
            <a:pPr algn="l">
              <a:lnSpc>
                <a:spcPts val="3359"/>
              </a:lnSpc>
              <a:spcBef>
                <a:spcPct val="0"/>
              </a:spcBef>
            </a:pPr>
          </a:p>
          <a:p>
            <a:pPr algn="l">
              <a:lnSpc>
                <a:spcPts val="3359"/>
              </a:lnSpc>
              <a:spcBef>
                <a:spcPct val="0"/>
              </a:spcBef>
            </a:pPr>
            <a:r>
              <a:rPr lang="en-US" sz="2799">
                <a:solidFill>
                  <a:srgbClr val="000000"/>
                </a:solidFill>
                <a:latin typeface="Sanchez"/>
              </a:rPr>
              <a:t>Bảng này cung cấp dữ liệu quan trọng để nhà trường có thể đưa ra các quyết định liên quan đến việc quản lý và nâng cao chất lượng giáo dục, cũng như hỗ trợ việc tư vấn và định hướng cho học sinh.</a:t>
            </a:r>
          </a:p>
        </p:txBody>
      </p:sp>
      <p:sp>
        <p:nvSpPr>
          <p:cNvPr name="Freeform 8" id="8"/>
          <p:cNvSpPr/>
          <p:nvPr/>
        </p:nvSpPr>
        <p:spPr>
          <a:xfrm flipH="false" flipV="false" rot="0">
            <a:off x="1781918" y="870307"/>
            <a:ext cx="786170" cy="781978"/>
          </a:xfrm>
          <a:custGeom>
            <a:avLst/>
            <a:gdLst/>
            <a:ahLst/>
            <a:cxnLst/>
            <a:rect r="r" b="b" t="t" l="l"/>
            <a:pathLst>
              <a:path h="781978" w="786170">
                <a:moveTo>
                  <a:pt x="0" y="0"/>
                </a:moveTo>
                <a:lnTo>
                  <a:pt x="786170" y="0"/>
                </a:lnTo>
                <a:lnTo>
                  <a:pt x="786170" y="781978"/>
                </a:lnTo>
                <a:lnTo>
                  <a:pt x="0" y="7819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1873064">
            <a:off x="14022278" y="957925"/>
            <a:ext cx="5025644" cy="0"/>
          </a:xfrm>
          <a:prstGeom prst="line">
            <a:avLst/>
          </a:prstGeom>
          <a:ln cap="rnd" w="19050">
            <a:solidFill>
              <a:srgbClr val="3F3533"/>
            </a:solidFill>
            <a:prstDash val="solid"/>
            <a:headEnd type="none" len="sm" w="sm"/>
            <a:tailEnd type="none" len="sm" w="sm"/>
          </a:ln>
        </p:spPr>
      </p:sp>
      <p:sp>
        <p:nvSpPr>
          <p:cNvPr name="TextBox 5" id="5"/>
          <p:cNvSpPr txBox="true"/>
          <p:nvPr/>
        </p:nvSpPr>
        <p:spPr>
          <a:xfrm rot="0">
            <a:off x="2568088"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Freeform 6" id="6"/>
          <p:cNvSpPr/>
          <p:nvPr/>
        </p:nvSpPr>
        <p:spPr>
          <a:xfrm flipH="false" flipV="false" rot="0">
            <a:off x="2017615" y="1012365"/>
            <a:ext cx="800876" cy="786170"/>
          </a:xfrm>
          <a:custGeom>
            <a:avLst/>
            <a:gdLst/>
            <a:ahLst/>
            <a:cxnLst/>
            <a:rect r="r" b="b" t="t" l="l"/>
            <a:pathLst>
              <a:path h="786170" w="800876">
                <a:moveTo>
                  <a:pt x="0" y="0"/>
                </a:moveTo>
                <a:lnTo>
                  <a:pt x="800876" y="0"/>
                </a:lnTo>
                <a:lnTo>
                  <a:pt x="800876" y="786170"/>
                </a:lnTo>
                <a:lnTo>
                  <a:pt x="0" y="7861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706049" y="2234125"/>
            <a:ext cx="6222273" cy="6884510"/>
          </a:xfrm>
          <a:custGeom>
            <a:avLst/>
            <a:gdLst/>
            <a:ahLst/>
            <a:cxnLst/>
            <a:rect r="r" b="b" t="t" l="l"/>
            <a:pathLst>
              <a:path h="6884510" w="6222273">
                <a:moveTo>
                  <a:pt x="0" y="0"/>
                </a:moveTo>
                <a:lnTo>
                  <a:pt x="6222273" y="0"/>
                </a:lnTo>
                <a:lnTo>
                  <a:pt x="6222273" y="6884510"/>
                </a:lnTo>
                <a:lnTo>
                  <a:pt x="0" y="6884510"/>
                </a:lnTo>
                <a:lnTo>
                  <a:pt x="0" y="0"/>
                </a:lnTo>
                <a:close/>
              </a:path>
            </a:pathLst>
          </a:custGeom>
          <a:blipFill>
            <a:blip r:embed="rId5"/>
            <a:stretch>
              <a:fillRect l="0" t="0" r="0" b="0"/>
            </a:stretch>
          </a:blipFill>
        </p:spPr>
      </p:sp>
      <p:sp>
        <p:nvSpPr>
          <p:cNvPr name="TextBox 8" id="8"/>
          <p:cNvSpPr txBox="true"/>
          <p:nvPr/>
        </p:nvSpPr>
        <p:spPr>
          <a:xfrm rot="0">
            <a:off x="1070595" y="2250775"/>
            <a:ext cx="3794522"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 Xây dựng sản phẩm</a:t>
            </a:r>
          </a:p>
        </p:txBody>
      </p:sp>
      <p:sp>
        <p:nvSpPr>
          <p:cNvPr name="TextBox 9" id="9"/>
          <p:cNvSpPr txBox="true"/>
          <p:nvPr/>
        </p:nvSpPr>
        <p:spPr>
          <a:xfrm rot="0">
            <a:off x="1070595" y="2996044"/>
            <a:ext cx="9012121" cy="628650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Sanchez"/>
              </a:rPr>
              <a:t>Giao diện đ</a:t>
            </a:r>
            <a:r>
              <a:rPr lang="en-US" sz="2799">
                <a:solidFill>
                  <a:srgbClr val="000000"/>
                </a:solidFill>
                <a:latin typeface="Sanchez"/>
              </a:rPr>
              <a:t>ược thiết kế bằng Visual Studio 2022, ứng dụng Quản lý Điểm Học Sinh có các giao diện chính:</a:t>
            </a:r>
          </a:p>
          <a:p>
            <a:pPr algn="l">
              <a:lnSpc>
                <a:spcPts val="3359"/>
              </a:lnSpc>
              <a:spcBef>
                <a:spcPct val="0"/>
              </a:spcBef>
            </a:pPr>
          </a:p>
          <a:p>
            <a:pPr algn="l" marL="604519" indent="-302260" lvl="1">
              <a:lnSpc>
                <a:spcPts val="3359"/>
              </a:lnSpc>
              <a:buAutoNum type="arabicPeriod" startAt="1"/>
            </a:pPr>
            <a:r>
              <a:rPr lang="en-US" sz="2799">
                <a:solidFill>
                  <a:srgbClr val="000000"/>
                </a:solidFill>
                <a:latin typeface="Sanchez"/>
              </a:rPr>
              <a:t>Chuongtrinhchinh: Giao diện chính</a:t>
            </a:r>
          </a:p>
          <a:p>
            <a:pPr algn="l" marL="604519" indent="-302260" lvl="1">
              <a:lnSpc>
                <a:spcPts val="3359"/>
              </a:lnSpc>
              <a:buAutoNum type="arabicPeriod" startAt="1"/>
            </a:pPr>
            <a:r>
              <a:rPr lang="en-US" sz="2799">
                <a:solidFill>
                  <a:srgbClr val="000000"/>
                </a:solidFill>
                <a:latin typeface="Sanchez"/>
              </a:rPr>
              <a:t>DangNhap: Giao diện đăng nhập</a:t>
            </a:r>
          </a:p>
          <a:p>
            <a:pPr algn="l" marL="604519" indent="-302260" lvl="1">
              <a:lnSpc>
                <a:spcPts val="3359"/>
              </a:lnSpc>
              <a:buAutoNum type="arabicPeriod" startAt="1"/>
            </a:pPr>
            <a:r>
              <a:rPr lang="en-US" sz="2799">
                <a:solidFill>
                  <a:srgbClr val="000000"/>
                </a:solidFill>
                <a:latin typeface="Sanchez"/>
              </a:rPr>
              <a:t>ChinhDiem: Giao diện nhập điểm</a:t>
            </a:r>
          </a:p>
          <a:p>
            <a:pPr algn="l" marL="604519" indent="-302260" lvl="1">
              <a:lnSpc>
                <a:spcPts val="3359"/>
              </a:lnSpc>
              <a:buAutoNum type="arabicPeriod" startAt="1"/>
            </a:pPr>
            <a:r>
              <a:rPr lang="en-US" sz="2799">
                <a:solidFill>
                  <a:srgbClr val="000000"/>
                </a:solidFill>
                <a:latin typeface="Sanchez"/>
              </a:rPr>
              <a:t>QlBanhoc: Giao diện quản lý môn học</a:t>
            </a:r>
          </a:p>
          <a:p>
            <a:pPr algn="l" marL="604519" indent="-302260" lvl="1">
              <a:lnSpc>
                <a:spcPts val="3359"/>
              </a:lnSpc>
              <a:buAutoNum type="arabicPeriod" startAt="1"/>
            </a:pPr>
            <a:r>
              <a:rPr lang="en-US" sz="2799">
                <a:solidFill>
                  <a:srgbClr val="000000"/>
                </a:solidFill>
                <a:latin typeface="Sanchez"/>
              </a:rPr>
              <a:t>QLHocsinh: Giao diện quản lý học sinh</a:t>
            </a:r>
          </a:p>
          <a:p>
            <a:pPr algn="l" marL="604519" indent="-302260" lvl="1">
              <a:lnSpc>
                <a:spcPts val="3359"/>
              </a:lnSpc>
              <a:buAutoNum type="arabicPeriod" startAt="1"/>
            </a:pPr>
            <a:r>
              <a:rPr lang="en-US" sz="2799">
                <a:solidFill>
                  <a:srgbClr val="000000"/>
                </a:solidFill>
                <a:latin typeface="Sanchez"/>
              </a:rPr>
              <a:t>QLLop: Giao diện quản lý lớp</a:t>
            </a:r>
          </a:p>
          <a:p>
            <a:pPr algn="l" marL="604519" indent="-302260" lvl="1">
              <a:lnSpc>
                <a:spcPts val="3359"/>
              </a:lnSpc>
              <a:buAutoNum type="arabicPeriod" startAt="1"/>
            </a:pPr>
            <a:r>
              <a:rPr lang="en-US" sz="2799">
                <a:solidFill>
                  <a:srgbClr val="000000"/>
                </a:solidFill>
                <a:latin typeface="Sanchez"/>
              </a:rPr>
              <a:t>Ttaotaikhoan: Giao diện tạo tài khoản</a:t>
            </a:r>
          </a:p>
          <a:p>
            <a:pPr algn="l" marL="604519" indent="-302260" lvl="1">
              <a:lnSpc>
                <a:spcPts val="3359"/>
              </a:lnSpc>
              <a:buAutoNum type="arabicPeriod" startAt="1"/>
            </a:pPr>
            <a:r>
              <a:rPr lang="en-US" sz="2799">
                <a:solidFill>
                  <a:srgbClr val="000000"/>
                </a:solidFill>
                <a:latin typeface="Sanchez"/>
              </a:rPr>
              <a:t>Timkiem: Giao diện tìm kiếm thông tin học sinh</a:t>
            </a:r>
          </a:p>
          <a:p>
            <a:pPr algn="l" marL="604519" indent="-302260" lvl="1">
              <a:lnSpc>
                <a:spcPts val="3359"/>
              </a:lnSpc>
              <a:buAutoNum type="arabicPeriod" startAt="1"/>
            </a:pPr>
            <a:r>
              <a:rPr lang="en-US" sz="2799">
                <a:solidFill>
                  <a:srgbClr val="000000"/>
                </a:solidFill>
                <a:latin typeface="Sanchez"/>
              </a:rPr>
              <a:t>Bangdiem: Giao diện thống kê điểm từng môn học</a:t>
            </a:r>
          </a:p>
          <a:p>
            <a:pPr algn="l" marL="604519" indent="-302260" lvl="1">
              <a:lnSpc>
                <a:spcPts val="3359"/>
              </a:lnSpc>
              <a:buAutoNum type="arabicPeriod" startAt="1"/>
            </a:pPr>
            <a:r>
              <a:rPr lang="en-US" sz="2799">
                <a:solidFill>
                  <a:srgbClr val="000000"/>
                </a:solidFill>
                <a:latin typeface="Sanchez"/>
              </a:rPr>
              <a:t>Tongket: Giao diện tổng kết điểm học kỳ</a:t>
            </a:r>
          </a:p>
        </p:txBody>
      </p:sp>
      <p:sp>
        <p:nvSpPr>
          <p:cNvPr name="TextBox 10" id="10"/>
          <p:cNvSpPr txBox="true"/>
          <p:nvPr/>
        </p:nvSpPr>
        <p:spPr>
          <a:xfrm rot="0">
            <a:off x="10618423" y="9258300"/>
            <a:ext cx="6397526" cy="4191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Sanchez"/>
              </a:rPr>
              <a:t>Project ChuongtrinhQLDiemHocSinh</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a:off x="-173704" y="9793000"/>
            <a:ext cx="18631950" cy="5715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1634051" y="1028700"/>
            <a:ext cx="827020" cy="825000"/>
          </a:xfrm>
          <a:custGeom>
            <a:avLst/>
            <a:gdLst/>
            <a:ahLst/>
            <a:cxnLst/>
            <a:rect r="r" b="b" t="t" l="l"/>
            <a:pathLst>
              <a:path h="825000" w="827020">
                <a:moveTo>
                  <a:pt x="0" y="0"/>
                </a:moveTo>
                <a:lnTo>
                  <a:pt x="827020" y="0"/>
                </a:lnTo>
                <a:lnTo>
                  <a:pt x="827020" y="825000"/>
                </a:lnTo>
                <a:lnTo>
                  <a:pt x="0" y="825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669291" y="2979672"/>
            <a:ext cx="8065558" cy="4376306"/>
          </a:xfrm>
          <a:custGeom>
            <a:avLst/>
            <a:gdLst/>
            <a:ahLst/>
            <a:cxnLst/>
            <a:rect r="r" b="b" t="t" l="l"/>
            <a:pathLst>
              <a:path h="4376306" w="8065558">
                <a:moveTo>
                  <a:pt x="0" y="0"/>
                </a:moveTo>
                <a:lnTo>
                  <a:pt x="8065558" y="0"/>
                </a:lnTo>
                <a:lnTo>
                  <a:pt x="8065558" y="4376306"/>
                </a:lnTo>
                <a:lnTo>
                  <a:pt x="0" y="4376306"/>
                </a:lnTo>
                <a:lnTo>
                  <a:pt x="0" y="0"/>
                </a:lnTo>
                <a:close/>
              </a:path>
            </a:pathLst>
          </a:custGeom>
          <a:blipFill>
            <a:blip r:embed="rId5"/>
            <a:stretch>
              <a:fillRect l="0" t="0" r="-1670" b="0"/>
            </a:stretch>
          </a:blipFill>
        </p:spPr>
      </p:sp>
      <p:sp>
        <p:nvSpPr>
          <p:cNvPr name="TextBox 6" id="6"/>
          <p:cNvSpPr txBox="true"/>
          <p:nvPr/>
        </p:nvSpPr>
        <p:spPr>
          <a:xfrm rot="0">
            <a:off x="2568088"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7" id="7"/>
          <p:cNvSpPr txBox="true"/>
          <p:nvPr/>
        </p:nvSpPr>
        <p:spPr>
          <a:xfrm rot="0">
            <a:off x="818108" y="2463012"/>
            <a:ext cx="8950410" cy="502920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Sanchez"/>
              </a:rPr>
              <a:t>Một giao diện đăng nhập như ví dụ trên thường được sử dụng cho các mục đích sau:</a:t>
            </a:r>
          </a:p>
          <a:p>
            <a:pPr algn="l">
              <a:lnSpc>
                <a:spcPts val="3359"/>
              </a:lnSpc>
              <a:spcBef>
                <a:spcPct val="0"/>
              </a:spcBef>
            </a:pPr>
          </a:p>
          <a:p>
            <a:pPr algn="l">
              <a:lnSpc>
                <a:spcPts val="3359"/>
              </a:lnSpc>
              <a:spcBef>
                <a:spcPct val="0"/>
              </a:spcBef>
            </a:pPr>
            <a:r>
              <a:rPr lang="en-US" sz="2799">
                <a:solidFill>
                  <a:srgbClr val="000000"/>
                </a:solidFill>
                <a:latin typeface="Arimo Bold"/>
              </a:rPr>
              <a:t>Kiểm soát truy cập vào hệ thống, ứng dụng web hoặc trang web:</a:t>
            </a:r>
          </a:p>
          <a:p>
            <a:pPr algn="l">
              <a:lnSpc>
                <a:spcPts val="3359"/>
              </a:lnSpc>
              <a:spcBef>
                <a:spcPct val="0"/>
              </a:spcBef>
            </a:pPr>
            <a:r>
              <a:rPr lang="en-US" sz="2799">
                <a:solidFill>
                  <a:srgbClr val="000000"/>
                </a:solidFill>
                <a:latin typeface="Sanchez"/>
              </a:rPr>
              <a:t>Người dùng cần đăng nhập bằng tên đăng nhập và mật khẩu hợp lệ để có thể truy cập vào các tính năng, dữ liệu hoặc nội dung nhất định trong hệ thống.</a:t>
            </a:r>
          </a:p>
          <a:p>
            <a:pPr algn="l">
              <a:lnSpc>
                <a:spcPts val="3359"/>
              </a:lnSpc>
              <a:spcBef>
                <a:spcPct val="0"/>
              </a:spcBef>
            </a:pPr>
            <a:r>
              <a:rPr lang="en-US" sz="2799">
                <a:solidFill>
                  <a:srgbClr val="000000"/>
                </a:solidFill>
                <a:latin typeface="Sanchez"/>
              </a:rPr>
              <a:t>Điều này giúp bảo mật thông tin, ngăn chặn truy cập trái phép và kiểm soát quyền truy cập của người dùng.</a:t>
            </a:r>
          </a:p>
        </p:txBody>
      </p:sp>
      <p:sp>
        <p:nvSpPr>
          <p:cNvPr name="TextBox 8" id="8"/>
          <p:cNvSpPr txBox="true"/>
          <p:nvPr/>
        </p:nvSpPr>
        <p:spPr>
          <a:xfrm rot="0">
            <a:off x="1028700" y="2024862"/>
            <a:ext cx="4208264"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4.1. Giao diện đăng nhập</a:t>
            </a:r>
          </a:p>
        </p:txBody>
      </p:sp>
      <p:sp>
        <p:nvSpPr>
          <p:cNvPr name="TextBox 9" id="9"/>
          <p:cNvSpPr txBox="true"/>
          <p:nvPr/>
        </p:nvSpPr>
        <p:spPr>
          <a:xfrm rot="0">
            <a:off x="818108" y="7663662"/>
            <a:ext cx="16651784" cy="211455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Arimo Bold"/>
              </a:rPr>
              <a:t>Xác thực danh tính người dùng:</a:t>
            </a:r>
          </a:p>
          <a:p>
            <a:pPr algn="l">
              <a:lnSpc>
                <a:spcPts val="3359"/>
              </a:lnSpc>
              <a:spcBef>
                <a:spcPct val="0"/>
              </a:spcBef>
            </a:pPr>
            <a:r>
              <a:rPr lang="en-US" sz="2799">
                <a:solidFill>
                  <a:srgbClr val="000000"/>
                </a:solidFill>
                <a:latin typeface="Sanchez"/>
              </a:rPr>
              <a:t>Quá trình đăng nhập xác minh rằng người dùng là ai, dựa trên tên đăng nhập và mật khẩu đã được cung cấp.</a:t>
            </a:r>
          </a:p>
          <a:p>
            <a:pPr algn="l">
              <a:lnSpc>
                <a:spcPts val="3359"/>
              </a:lnSpc>
              <a:spcBef>
                <a:spcPct val="0"/>
              </a:spcBef>
            </a:pPr>
            <a:r>
              <a:rPr lang="en-US" sz="2799">
                <a:solidFill>
                  <a:srgbClr val="000000"/>
                </a:solidFill>
                <a:latin typeface="Sanchez"/>
              </a:rPr>
              <a:t>Điều này đảm bảo rằng chỉ những người dùng hợp lệ mới có thể truy cập vào hệ thống hoặc dịch vụ.</a:t>
            </a:r>
          </a:p>
        </p:txBody>
      </p:sp>
      <p:sp>
        <p:nvSpPr>
          <p:cNvPr name="TextBox 10" id="10"/>
          <p:cNvSpPr txBox="true"/>
          <p:nvPr/>
        </p:nvSpPr>
        <p:spPr>
          <a:xfrm rot="0">
            <a:off x="12047015" y="7355978"/>
            <a:ext cx="3574256" cy="4191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Sanchez"/>
              </a:rPr>
              <a:t>Giao diện đăng nhập</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a:off x="-173704" y="9793000"/>
            <a:ext cx="18631950" cy="5715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1634051" y="1028700"/>
            <a:ext cx="827020" cy="825000"/>
          </a:xfrm>
          <a:custGeom>
            <a:avLst/>
            <a:gdLst/>
            <a:ahLst/>
            <a:cxnLst/>
            <a:rect r="r" b="b" t="t" l="l"/>
            <a:pathLst>
              <a:path h="825000" w="827020">
                <a:moveTo>
                  <a:pt x="0" y="0"/>
                </a:moveTo>
                <a:lnTo>
                  <a:pt x="827020" y="0"/>
                </a:lnTo>
                <a:lnTo>
                  <a:pt x="827020" y="825000"/>
                </a:lnTo>
                <a:lnTo>
                  <a:pt x="0" y="82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21600" y="3118983"/>
            <a:ext cx="6683769" cy="4248967"/>
          </a:xfrm>
          <a:custGeom>
            <a:avLst/>
            <a:gdLst/>
            <a:ahLst/>
            <a:cxnLst/>
            <a:rect r="r" b="b" t="t" l="l"/>
            <a:pathLst>
              <a:path h="4248967" w="6683769">
                <a:moveTo>
                  <a:pt x="0" y="0"/>
                </a:moveTo>
                <a:lnTo>
                  <a:pt x="6683769" y="0"/>
                </a:lnTo>
                <a:lnTo>
                  <a:pt x="6683769" y="4248967"/>
                </a:lnTo>
                <a:lnTo>
                  <a:pt x="0" y="4248967"/>
                </a:lnTo>
                <a:lnTo>
                  <a:pt x="0" y="0"/>
                </a:lnTo>
                <a:close/>
              </a:path>
            </a:pathLst>
          </a:custGeom>
          <a:blipFill>
            <a:blip r:embed="rId4"/>
            <a:stretch>
              <a:fillRect l="0" t="0" r="0" b="0"/>
            </a:stretch>
          </a:blipFill>
        </p:spPr>
      </p:sp>
      <p:sp>
        <p:nvSpPr>
          <p:cNvPr name="Freeform 6" id="6"/>
          <p:cNvSpPr/>
          <p:nvPr/>
        </p:nvSpPr>
        <p:spPr>
          <a:xfrm flipH="false" flipV="false" rot="0">
            <a:off x="10076692" y="3105248"/>
            <a:ext cx="6558004" cy="4262703"/>
          </a:xfrm>
          <a:custGeom>
            <a:avLst/>
            <a:gdLst/>
            <a:ahLst/>
            <a:cxnLst/>
            <a:rect r="r" b="b" t="t" l="l"/>
            <a:pathLst>
              <a:path h="4262703" w="6558004">
                <a:moveTo>
                  <a:pt x="0" y="0"/>
                </a:moveTo>
                <a:lnTo>
                  <a:pt x="6558004" y="0"/>
                </a:lnTo>
                <a:lnTo>
                  <a:pt x="6558004" y="4262702"/>
                </a:lnTo>
                <a:lnTo>
                  <a:pt x="0" y="4262702"/>
                </a:lnTo>
                <a:lnTo>
                  <a:pt x="0" y="0"/>
                </a:lnTo>
                <a:close/>
              </a:path>
            </a:pathLst>
          </a:custGeom>
          <a:blipFill>
            <a:blip r:embed="rId5"/>
            <a:stretch>
              <a:fillRect l="0" t="0" r="0" b="0"/>
            </a:stretch>
          </a:blipFill>
        </p:spPr>
      </p:sp>
      <p:sp>
        <p:nvSpPr>
          <p:cNvPr name="TextBox 7" id="7"/>
          <p:cNvSpPr txBox="true"/>
          <p:nvPr/>
        </p:nvSpPr>
        <p:spPr>
          <a:xfrm rot="0">
            <a:off x="2568088"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8" id="8"/>
          <p:cNvSpPr txBox="true"/>
          <p:nvPr/>
        </p:nvSpPr>
        <p:spPr>
          <a:xfrm rot="0">
            <a:off x="1028700" y="2024862"/>
            <a:ext cx="4208264"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4.1. Giao diện đăng nhập</a:t>
            </a:r>
          </a:p>
        </p:txBody>
      </p:sp>
      <p:sp>
        <p:nvSpPr>
          <p:cNvPr name="TextBox 9" id="9"/>
          <p:cNvSpPr txBox="true"/>
          <p:nvPr/>
        </p:nvSpPr>
        <p:spPr>
          <a:xfrm rot="0">
            <a:off x="1721600" y="7806100"/>
            <a:ext cx="7163991" cy="4191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Sanchez"/>
              </a:rPr>
              <a:t>Thông báo không được để trống các mục</a:t>
            </a:r>
          </a:p>
        </p:txBody>
      </p:sp>
      <p:sp>
        <p:nvSpPr>
          <p:cNvPr name="TextBox 10" id="10"/>
          <p:cNvSpPr txBox="true"/>
          <p:nvPr/>
        </p:nvSpPr>
        <p:spPr>
          <a:xfrm rot="0">
            <a:off x="9693869" y="7806100"/>
            <a:ext cx="7061002" cy="4191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Sanchez"/>
              </a:rPr>
              <a:t>Thông báo đăng nhập không thành công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a:off x="-173704" y="9793000"/>
            <a:ext cx="18631950" cy="5715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1634051" y="1028700"/>
            <a:ext cx="827020" cy="825000"/>
          </a:xfrm>
          <a:custGeom>
            <a:avLst/>
            <a:gdLst/>
            <a:ahLst/>
            <a:cxnLst/>
            <a:rect r="r" b="b" t="t" l="l"/>
            <a:pathLst>
              <a:path h="825000" w="827020">
                <a:moveTo>
                  <a:pt x="0" y="0"/>
                </a:moveTo>
                <a:lnTo>
                  <a:pt x="827020" y="0"/>
                </a:lnTo>
                <a:lnTo>
                  <a:pt x="827020" y="825000"/>
                </a:lnTo>
                <a:lnTo>
                  <a:pt x="0" y="82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13189" y="3410220"/>
            <a:ext cx="6725688" cy="2682718"/>
          </a:xfrm>
          <a:custGeom>
            <a:avLst/>
            <a:gdLst/>
            <a:ahLst/>
            <a:cxnLst/>
            <a:rect r="r" b="b" t="t" l="l"/>
            <a:pathLst>
              <a:path h="2682718" w="6725688">
                <a:moveTo>
                  <a:pt x="0" y="0"/>
                </a:moveTo>
                <a:lnTo>
                  <a:pt x="6725688" y="0"/>
                </a:lnTo>
                <a:lnTo>
                  <a:pt x="6725688" y="2682718"/>
                </a:lnTo>
                <a:lnTo>
                  <a:pt x="0" y="2682718"/>
                </a:lnTo>
                <a:lnTo>
                  <a:pt x="0" y="0"/>
                </a:lnTo>
                <a:close/>
              </a:path>
            </a:pathLst>
          </a:custGeom>
          <a:blipFill>
            <a:blip r:embed="rId4"/>
            <a:stretch>
              <a:fillRect l="0" t="0" r="0" b="0"/>
            </a:stretch>
          </a:blipFill>
        </p:spPr>
      </p:sp>
      <p:sp>
        <p:nvSpPr>
          <p:cNvPr name="Freeform 6" id="6"/>
          <p:cNvSpPr/>
          <p:nvPr/>
        </p:nvSpPr>
        <p:spPr>
          <a:xfrm flipH="false" flipV="false" rot="0">
            <a:off x="8972947" y="3410220"/>
            <a:ext cx="7638579" cy="2682718"/>
          </a:xfrm>
          <a:custGeom>
            <a:avLst/>
            <a:gdLst/>
            <a:ahLst/>
            <a:cxnLst/>
            <a:rect r="r" b="b" t="t" l="l"/>
            <a:pathLst>
              <a:path h="2682718" w="7638579">
                <a:moveTo>
                  <a:pt x="0" y="0"/>
                </a:moveTo>
                <a:lnTo>
                  <a:pt x="7638579" y="0"/>
                </a:lnTo>
                <a:lnTo>
                  <a:pt x="7638579" y="2682718"/>
                </a:lnTo>
                <a:lnTo>
                  <a:pt x="0" y="2682718"/>
                </a:lnTo>
                <a:lnTo>
                  <a:pt x="0" y="0"/>
                </a:lnTo>
                <a:close/>
              </a:path>
            </a:pathLst>
          </a:custGeom>
          <a:blipFill>
            <a:blip r:embed="rId5"/>
            <a:stretch>
              <a:fillRect l="0" t="0" r="0" b="0"/>
            </a:stretch>
          </a:blipFill>
        </p:spPr>
      </p:sp>
      <p:sp>
        <p:nvSpPr>
          <p:cNvPr name="TextBox 7" id="7"/>
          <p:cNvSpPr txBox="true"/>
          <p:nvPr/>
        </p:nvSpPr>
        <p:spPr>
          <a:xfrm rot="0">
            <a:off x="2568088"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8" id="8"/>
          <p:cNvSpPr txBox="true"/>
          <p:nvPr/>
        </p:nvSpPr>
        <p:spPr>
          <a:xfrm rot="0">
            <a:off x="1028700" y="2024862"/>
            <a:ext cx="4208264"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4.1. Giao diện đăng nhập</a:t>
            </a:r>
          </a:p>
        </p:txBody>
      </p:sp>
      <p:sp>
        <p:nvSpPr>
          <p:cNvPr name="TextBox 9" id="9"/>
          <p:cNvSpPr txBox="true"/>
          <p:nvPr/>
        </p:nvSpPr>
        <p:spPr>
          <a:xfrm rot="0">
            <a:off x="6038950" y="6705167"/>
            <a:ext cx="5867995" cy="4191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Sanchez"/>
              </a:rPr>
              <a:t>Thông báo đăng nhập thành công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1028700" y="4236032"/>
            <a:ext cx="7220698" cy="4301692"/>
          </a:xfrm>
          <a:custGeom>
            <a:avLst/>
            <a:gdLst/>
            <a:ahLst/>
            <a:cxnLst/>
            <a:rect r="r" b="b" t="t" l="l"/>
            <a:pathLst>
              <a:path h="4301692" w="7220698">
                <a:moveTo>
                  <a:pt x="0" y="0"/>
                </a:moveTo>
                <a:lnTo>
                  <a:pt x="7220698" y="0"/>
                </a:lnTo>
                <a:lnTo>
                  <a:pt x="7220698" y="4301693"/>
                </a:lnTo>
                <a:lnTo>
                  <a:pt x="0" y="4301693"/>
                </a:lnTo>
                <a:lnTo>
                  <a:pt x="0" y="0"/>
                </a:lnTo>
                <a:close/>
              </a:path>
            </a:pathLst>
          </a:custGeom>
          <a:blipFill>
            <a:blip r:embed="rId3"/>
            <a:stretch>
              <a:fillRect l="0" t="0" r="0" b="0"/>
            </a:stretch>
          </a:blipFill>
        </p:spPr>
      </p:sp>
      <p:sp>
        <p:nvSpPr>
          <p:cNvPr name="Freeform 5" id="5"/>
          <p:cNvSpPr/>
          <p:nvPr/>
        </p:nvSpPr>
        <p:spPr>
          <a:xfrm flipH="false" flipV="false" rot="0">
            <a:off x="9144000" y="4236032"/>
            <a:ext cx="7727114" cy="4301692"/>
          </a:xfrm>
          <a:custGeom>
            <a:avLst/>
            <a:gdLst/>
            <a:ahLst/>
            <a:cxnLst/>
            <a:rect r="r" b="b" t="t" l="l"/>
            <a:pathLst>
              <a:path h="4301692" w="7727114">
                <a:moveTo>
                  <a:pt x="0" y="0"/>
                </a:moveTo>
                <a:lnTo>
                  <a:pt x="7727114" y="0"/>
                </a:lnTo>
                <a:lnTo>
                  <a:pt x="7727114" y="4301693"/>
                </a:lnTo>
                <a:lnTo>
                  <a:pt x="0" y="4301693"/>
                </a:lnTo>
                <a:lnTo>
                  <a:pt x="0" y="0"/>
                </a:lnTo>
                <a:close/>
              </a:path>
            </a:pathLst>
          </a:custGeom>
          <a:blipFill>
            <a:blip r:embed="rId4"/>
            <a:stretch>
              <a:fillRect l="0" t="0" r="0" b="0"/>
            </a:stretch>
          </a:blipFill>
        </p:spPr>
      </p:sp>
      <p:sp>
        <p:nvSpPr>
          <p:cNvPr name="TextBox 6" id="6"/>
          <p:cNvSpPr txBox="true"/>
          <p:nvPr/>
        </p:nvSpPr>
        <p:spPr>
          <a:xfrm rot="0">
            <a:off x="2568088"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7" id="7"/>
          <p:cNvSpPr txBox="true"/>
          <p:nvPr/>
        </p:nvSpPr>
        <p:spPr>
          <a:xfrm rot="0">
            <a:off x="1028700" y="2215075"/>
            <a:ext cx="4030563"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4.2. Giao diện trang chủ</a:t>
            </a:r>
          </a:p>
        </p:txBody>
      </p:sp>
      <p:sp>
        <p:nvSpPr>
          <p:cNvPr name="TextBox 8" id="8"/>
          <p:cNvSpPr txBox="true"/>
          <p:nvPr/>
        </p:nvSpPr>
        <p:spPr>
          <a:xfrm rot="0">
            <a:off x="1028700" y="2797757"/>
            <a:ext cx="16230600" cy="127635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Arimo"/>
              </a:rPr>
              <a:t>    </a:t>
            </a:r>
            <a:r>
              <a:rPr lang="en-US" sz="2799">
                <a:solidFill>
                  <a:srgbClr val="000000"/>
                </a:solidFill>
                <a:latin typeface="Arimo"/>
              </a:rPr>
              <a:t>Từ giao diện trang chủ </a:t>
            </a:r>
            <a:r>
              <a:rPr lang="en-US" sz="2799">
                <a:solidFill>
                  <a:srgbClr val="000000"/>
                </a:solidFill>
                <a:latin typeface="Arimo Bold"/>
              </a:rPr>
              <a:t>Admin</a:t>
            </a:r>
            <a:r>
              <a:rPr lang="en-US" sz="2799">
                <a:solidFill>
                  <a:srgbClr val="000000"/>
                </a:solidFill>
                <a:latin typeface="Arimo"/>
              </a:rPr>
              <a:t> có thể sử dụng tất cả các chức năng trong phần mềm sẵn có.</a:t>
            </a:r>
          </a:p>
          <a:p>
            <a:pPr algn="l">
              <a:lnSpc>
                <a:spcPts val="3359"/>
              </a:lnSpc>
              <a:spcBef>
                <a:spcPct val="0"/>
              </a:spcBef>
            </a:pPr>
            <a:r>
              <a:rPr lang="en-US" sz="2799">
                <a:solidFill>
                  <a:srgbClr val="000000"/>
                </a:solidFill>
                <a:latin typeface="Arimo"/>
              </a:rPr>
              <a:t>    Từ giao diện trang chủ </a:t>
            </a:r>
            <a:r>
              <a:rPr lang="en-US" sz="2799">
                <a:solidFill>
                  <a:srgbClr val="000000"/>
                </a:solidFill>
                <a:latin typeface="Arimo Bold"/>
              </a:rPr>
              <a:t>User </a:t>
            </a:r>
            <a:r>
              <a:rPr lang="en-US" sz="2799">
                <a:solidFill>
                  <a:srgbClr val="000000"/>
                </a:solidFill>
                <a:latin typeface="Arimo"/>
              </a:rPr>
              <a:t>có thể sử dụng các chức năng như tìm kiếm, xem điểm, tùy chỉnh thay đổi giao diện.</a:t>
            </a:r>
          </a:p>
        </p:txBody>
      </p:sp>
      <p:sp>
        <p:nvSpPr>
          <p:cNvPr name="TextBox 9" id="9"/>
          <p:cNvSpPr txBox="true"/>
          <p:nvPr/>
        </p:nvSpPr>
        <p:spPr>
          <a:xfrm rot="0">
            <a:off x="3043982" y="8699650"/>
            <a:ext cx="2920008" cy="4191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Sanchez"/>
              </a:rPr>
              <a:t>Giao diện Admin</a:t>
            </a:r>
          </a:p>
        </p:txBody>
      </p:sp>
      <p:sp>
        <p:nvSpPr>
          <p:cNvPr name="TextBox 10" id="10"/>
          <p:cNvSpPr txBox="true"/>
          <p:nvPr/>
        </p:nvSpPr>
        <p:spPr>
          <a:xfrm rot="0">
            <a:off x="12090153" y="8699650"/>
            <a:ext cx="2550616" cy="4191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Sanchez"/>
              </a:rPr>
              <a:t>Giao diện User</a:t>
            </a:r>
          </a:p>
        </p:txBody>
      </p:sp>
      <p:sp>
        <p:nvSpPr>
          <p:cNvPr name="Freeform 11" id="11"/>
          <p:cNvSpPr/>
          <p:nvPr/>
        </p:nvSpPr>
        <p:spPr>
          <a:xfrm flipH="false" flipV="false" rot="0">
            <a:off x="1743088" y="994253"/>
            <a:ext cx="825000" cy="822394"/>
          </a:xfrm>
          <a:custGeom>
            <a:avLst/>
            <a:gdLst/>
            <a:ahLst/>
            <a:cxnLst/>
            <a:rect r="r" b="b" t="t" l="l"/>
            <a:pathLst>
              <a:path h="822394" w="825000">
                <a:moveTo>
                  <a:pt x="0" y="0"/>
                </a:moveTo>
                <a:lnTo>
                  <a:pt x="825000" y="0"/>
                </a:lnTo>
                <a:lnTo>
                  <a:pt x="825000" y="822394"/>
                </a:lnTo>
                <a:lnTo>
                  <a:pt x="0" y="8223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8986671">
            <a:off x="13786481" y="9207625"/>
            <a:ext cx="5465638" cy="0"/>
          </a:xfrm>
          <a:prstGeom prst="line">
            <a:avLst/>
          </a:prstGeom>
          <a:ln cap="rnd" w="19050">
            <a:solidFill>
              <a:srgbClr val="3F3533"/>
            </a:solidFill>
            <a:prstDash val="solid"/>
            <a:headEnd type="none" len="sm" w="sm"/>
            <a:tailEnd type="none" len="sm" w="sm"/>
          </a:ln>
        </p:spPr>
      </p:sp>
      <p:sp>
        <p:nvSpPr>
          <p:cNvPr name="AutoShape 5" id="5"/>
          <p:cNvSpPr/>
          <p:nvPr/>
        </p:nvSpPr>
        <p:spPr>
          <a:xfrm rot="8986671">
            <a:off x="-1240919" y="1094275"/>
            <a:ext cx="5465638" cy="0"/>
          </a:xfrm>
          <a:prstGeom prst="line">
            <a:avLst/>
          </a:prstGeom>
          <a:ln cap="rnd" w="19050">
            <a:solidFill>
              <a:srgbClr val="3F3533"/>
            </a:solidFill>
            <a:prstDash val="solid"/>
            <a:headEnd type="none" len="sm" w="sm"/>
            <a:tailEnd type="none" len="sm" w="sm"/>
          </a:ln>
        </p:spPr>
      </p:sp>
      <p:sp>
        <p:nvSpPr>
          <p:cNvPr name="Freeform 6" id="6"/>
          <p:cNvSpPr/>
          <p:nvPr/>
        </p:nvSpPr>
        <p:spPr>
          <a:xfrm flipH="false" flipV="false" rot="0">
            <a:off x="7044299" y="3104767"/>
            <a:ext cx="9746473" cy="5741390"/>
          </a:xfrm>
          <a:custGeom>
            <a:avLst/>
            <a:gdLst/>
            <a:ahLst/>
            <a:cxnLst/>
            <a:rect r="r" b="b" t="t" l="l"/>
            <a:pathLst>
              <a:path h="5741390" w="9746473">
                <a:moveTo>
                  <a:pt x="0" y="0"/>
                </a:moveTo>
                <a:lnTo>
                  <a:pt x="9746473" y="0"/>
                </a:lnTo>
                <a:lnTo>
                  <a:pt x="9746473" y="5741391"/>
                </a:lnTo>
                <a:lnTo>
                  <a:pt x="0" y="5741391"/>
                </a:lnTo>
                <a:lnTo>
                  <a:pt x="0" y="0"/>
                </a:lnTo>
                <a:close/>
              </a:path>
            </a:pathLst>
          </a:custGeom>
          <a:blipFill>
            <a:blip r:embed="rId3"/>
            <a:stretch>
              <a:fillRect l="0" t="0" r="0" b="0"/>
            </a:stretch>
          </a:blipFill>
        </p:spPr>
      </p:sp>
      <p:sp>
        <p:nvSpPr>
          <p:cNvPr name="TextBox 7" id="7"/>
          <p:cNvSpPr txBox="true"/>
          <p:nvPr/>
        </p:nvSpPr>
        <p:spPr>
          <a:xfrm rot="0">
            <a:off x="1076771" y="2215075"/>
            <a:ext cx="5314950"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4.3. Giao diện quản lý tài khoản</a:t>
            </a:r>
          </a:p>
        </p:txBody>
      </p:sp>
      <p:sp>
        <p:nvSpPr>
          <p:cNvPr name="TextBox 8" id="8"/>
          <p:cNvSpPr txBox="true"/>
          <p:nvPr/>
        </p:nvSpPr>
        <p:spPr>
          <a:xfrm rot="0">
            <a:off x="2568088"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9" id="9"/>
          <p:cNvSpPr txBox="true"/>
          <p:nvPr/>
        </p:nvSpPr>
        <p:spPr>
          <a:xfrm rot="0">
            <a:off x="1076771" y="3676650"/>
            <a:ext cx="5363021" cy="293370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Sanchez"/>
              </a:rPr>
              <a:t>V</a:t>
            </a:r>
            <a:r>
              <a:rPr lang="en-US" sz="2799">
                <a:solidFill>
                  <a:srgbClr val="000000"/>
                </a:solidFill>
                <a:latin typeface="Sanchez"/>
              </a:rPr>
              <a:t>iệc đăng nhập là một phần quan trọng của việc xác thực và quản lý truy cập trong chương trình quản lý điểm sinh viên, đảm bảo bảo mật và tính toàn vẹn của dữ liệu và hệ thống.</a:t>
            </a:r>
          </a:p>
        </p:txBody>
      </p:sp>
      <p:sp>
        <p:nvSpPr>
          <p:cNvPr name="TextBox 10" id="10"/>
          <p:cNvSpPr txBox="true"/>
          <p:nvPr/>
        </p:nvSpPr>
        <p:spPr>
          <a:xfrm rot="0">
            <a:off x="9819550" y="9071929"/>
            <a:ext cx="4766518" cy="4191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Sanchez"/>
              </a:rPr>
              <a:t>Giao diện quản lý tài khoản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a:off x="-343979" y="510100"/>
            <a:ext cx="18631950" cy="5715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1076771" y="3064119"/>
            <a:ext cx="7572898" cy="4460228"/>
          </a:xfrm>
          <a:custGeom>
            <a:avLst/>
            <a:gdLst/>
            <a:ahLst/>
            <a:cxnLst/>
            <a:rect r="r" b="b" t="t" l="l"/>
            <a:pathLst>
              <a:path h="4460228" w="7572898">
                <a:moveTo>
                  <a:pt x="0" y="0"/>
                </a:moveTo>
                <a:lnTo>
                  <a:pt x="7572899" y="0"/>
                </a:lnTo>
                <a:lnTo>
                  <a:pt x="7572899" y="4460229"/>
                </a:lnTo>
                <a:lnTo>
                  <a:pt x="0" y="4460229"/>
                </a:lnTo>
                <a:lnTo>
                  <a:pt x="0" y="0"/>
                </a:lnTo>
                <a:close/>
              </a:path>
            </a:pathLst>
          </a:custGeom>
          <a:blipFill>
            <a:blip r:embed="rId3"/>
            <a:stretch>
              <a:fillRect l="0" t="0" r="0" b="0"/>
            </a:stretch>
          </a:blipFill>
        </p:spPr>
      </p:sp>
      <p:sp>
        <p:nvSpPr>
          <p:cNvPr name="Freeform 5" id="5"/>
          <p:cNvSpPr/>
          <p:nvPr/>
        </p:nvSpPr>
        <p:spPr>
          <a:xfrm flipH="false" flipV="false" rot="0">
            <a:off x="9540729" y="3064119"/>
            <a:ext cx="7504819" cy="4460228"/>
          </a:xfrm>
          <a:custGeom>
            <a:avLst/>
            <a:gdLst/>
            <a:ahLst/>
            <a:cxnLst/>
            <a:rect r="r" b="b" t="t" l="l"/>
            <a:pathLst>
              <a:path h="4460228" w="7504819">
                <a:moveTo>
                  <a:pt x="0" y="0"/>
                </a:moveTo>
                <a:lnTo>
                  <a:pt x="7504819" y="0"/>
                </a:lnTo>
                <a:lnTo>
                  <a:pt x="7504819" y="4460229"/>
                </a:lnTo>
                <a:lnTo>
                  <a:pt x="0" y="4460229"/>
                </a:lnTo>
                <a:lnTo>
                  <a:pt x="0" y="0"/>
                </a:lnTo>
                <a:close/>
              </a:path>
            </a:pathLst>
          </a:custGeom>
          <a:blipFill>
            <a:blip r:embed="rId4"/>
            <a:stretch>
              <a:fillRect l="0" t="0" r="0" b="0"/>
            </a:stretch>
          </a:blipFill>
        </p:spPr>
      </p:sp>
      <p:sp>
        <p:nvSpPr>
          <p:cNvPr name="TextBox 6" id="6"/>
          <p:cNvSpPr txBox="true"/>
          <p:nvPr/>
        </p:nvSpPr>
        <p:spPr>
          <a:xfrm rot="0">
            <a:off x="1076771" y="2215075"/>
            <a:ext cx="5314950"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4.3. Giao diện quản lý tài khoản</a:t>
            </a:r>
          </a:p>
        </p:txBody>
      </p:sp>
      <p:sp>
        <p:nvSpPr>
          <p:cNvPr name="TextBox 7" id="7"/>
          <p:cNvSpPr txBox="true"/>
          <p:nvPr/>
        </p:nvSpPr>
        <p:spPr>
          <a:xfrm rot="0">
            <a:off x="2568088"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8" id="8"/>
          <p:cNvSpPr txBox="true"/>
          <p:nvPr/>
        </p:nvSpPr>
        <p:spPr>
          <a:xfrm rot="0">
            <a:off x="2253634" y="7719453"/>
            <a:ext cx="4372421" cy="4191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Sanchez"/>
              </a:rPr>
              <a:t>Giao diện thêm tài khoản</a:t>
            </a:r>
          </a:p>
        </p:txBody>
      </p:sp>
      <p:sp>
        <p:nvSpPr>
          <p:cNvPr name="TextBox 9" id="9"/>
          <p:cNvSpPr txBox="true"/>
          <p:nvPr/>
        </p:nvSpPr>
        <p:spPr>
          <a:xfrm rot="0">
            <a:off x="10594965" y="7719453"/>
            <a:ext cx="6186437" cy="8382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Sanchez"/>
              </a:rPr>
              <a:t>Khi nhập mật khẩu trước và mật khẩu sau không khớp</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1633624">
            <a:off x="13417975" y="1069475"/>
            <a:ext cx="5834850" cy="0"/>
          </a:xfrm>
          <a:prstGeom prst="line">
            <a:avLst/>
          </a:prstGeom>
          <a:ln cap="rnd" w="19050">
            <a:solidFill>
              <a:srgbClr val="3F3533"/>
            </a:solidFill>
            <a:prstDash val="solid"/>
            <a:headEnd type="none" len="sm" w="sm"/>
            <a:tailEnd type="none" len="sm" w="sm"/>
          </a:ln>
        </p:spPr>
      </p:sp>
      <p:sp>
        <p:nvSpPr>
          <p:cNvPr name="TextBox 5" id="5"/>
          <p:cNvSpPr txBox="true"/>
          <p:nvPr/>
        </p:nvSpPr>
        <p:spPr>
          <a:xfrm rot="0">
            <a:off x="1517925" y="586300"/>
            <a:ext cx="7626075" cy="819150"/>
          </a:xfrm>
          <a:prstGeom prst="rect">
            <a:avLst/>
          </a:prstGeom>
        </p:spPr>
        <p:txBody>
          <a:bodyPr anchor="t" rtlCol="false" tIns="0" lIns="0" bIns="0" rIns="0">
            <a:spAutoFit/>
          </a:bodyPr>
          <a:lstStyle/>
          <a:p>
            <a:pPr algn="l">
              <a:lnSpc>
                <a:spcPts val="6599"/>
              </a:lnSpc>
            </a:pPr>
            <a:r>
              <a:rPr lang="en-US" sz="5499">
                <a:solidFill>
                  <a:srgbClr val="000000"/>
                </a:solidFill>
                <a:latin typeface="Sanchez"/>
              </a:rPr>
              <a:t>Chương 1 : Giới thiệu</a:t>
            </a:r>
          </a:p>
        </p:txBody>
      </p:sp>
      <p:sp>
        <p:nvSpPr>
          <p:cNvPr name="TextBox 6" id="6"/>
          <p:cNvSpPr txBox="true"/>
          <p:nvPr/>
        </p:nvSpPr>
        <p:spPr>
          <a:xfrm rot="0">
            <a:off x="0" y="2084831"/>
            <a:ext cx="17086499" cy="958723"/>
          </a:xfrm>
          <a:prstGeom prst="rect">
            <a:avLst/>
          </a:prstGeom>
        </p:spPr>
        <p:txBody>
          <a:bodyPr anchor="t" rtlCol="false" tIns="0" lIns="0" bIns="0" rIns="0">
            <a:spAutoFit/>
          </a:bodyPr>
          <a:lstStyle/>
          <a:p>
            <a:pPr algn="just">
              <a:lnSpc>
                <a:spcPts val="3835"/>
              </a:lnSpc>
            </a:pPr>
            <a:r>
              <a:rPr lang="en-US" sz="2799">
                <a:solidFill>
                  <a:srgbClr val="000000"/>
                </a:solidFill>
                <a:latin typeface="Sanchez"/>
              </a:rPr>
              <a:t>- Là một công cụ quan trọng và cần thiết cho các trường học. </a:t>
            </a:r>
          </a:p>
          <a:p>
            <a:pPr algn="just" marL="2243505" indent="-1121752" lvl="1">
              <a:lnSpc>
                <a:spcPts val="3835"/>
              </a:lnSpc>
            </a:pPr>
            <a:r>
              <a:rPr lang="en-US" sz="2799">
                <a:solidFill>
                  <a:srgbClr val="000000"/>
                </a:solidFill>
                <a:latin typeface="Sanchez"/>
              </a:rPr>
              <a:t>- G</a:t>
            </a:r>
            <a:r>
              <a:rPr lang="en-US" sz="2799">
                <a:solidFill>
                  <a:srgbClr val="000000"/>
                </a:solidFill>
                <a:latin typeface="Sanchez"/>
              </a:rPr>
              <a:t>iúp giảm thiểu sai sót, tiết kiệm thời gian </a:t>
            </a:r>
          </a:p>
        </p:txBody>
      </p:sp>
      <p:sp>
        <p:nvSpPr>
          <p:cNvPr name="TextBox 7" id="7"/>
          <p:cNvSpPr txBox="true"/>
          <p:nvPr/>
        </p:nvSpPr>
        <p:spPr>
          <a:xfrm rot="0">
            <a:off x="768051" y="1541906"/>
            <a:ext cx="3626941" cy="438150"/>
          </a:xfrm>
          <a:prstGeom prst="rect">
            <a:avLst/>
          </a:prstGeom>
        </p:spPr>
        <p:txBody>
          <a:bodyPr anchor="t" rtlCol="false" tIns="0" lIns="0" bIns="0" rIns="0">
            <a:spAutoFit/>
          </a:bodyPr>
          <a:lstStyle/>
          <a:p>
            <a:pPr algn="ctr" marL="604519" indent="-302260" lvl="1">
              <a:lnSpc>
                <a:spcPts val="3359"/>
              </a:lnSpc>
              <a:spcBef>
                <a:spcPct val="0"/>
              </a:spcBef>
              <a:buAutoNum type="arabicPeriod" startAt="1"/>
            </a:pPr>
            <a:r>
              <a:rPr lang="en-US" sz="2799">
                <a:solidFill>
                  <a:srgbClr val="000000"/>
                </a:solidFill>
                <a:latin typeface="Arimo Bold"/>
              </a:rPr>
              <a:t> </a:t>
            </a:r>
            <a:r>
              <a:rPr lang="en-US" sz="2799">
                <a:solidFill>
                  <a:srgbClr val="000000"/>
                </a:solidFill>
                <a:latin typeface="Arimo Bold"/>
              </a:rPr>
              <a:t>Lý do chọn đề tài</a:t>
            </a:r>
          </a:p>
        </p:txBody>
      </p:sp>
      <p:sp>
        <p:nvSpPr>
          <p:cNvPr name="TextBox 8" id="8"/>
          <p:cNvSpPr txBox="true"/>
          <p:nvPr/>
        </p:nvSpPr>
        <p:spPr>
          <a:xfrm rot="0">
            <a:off x="1028700" y="3996055"/>
            <a:ext cx="4070449"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2. Mục đích nghiên cứu </a:t>
            </a:r>
          </a:p>
        </p:txBody>
      </p:sp>
      <p:sp>
        <p:nvSpPr>
          <p:cNvPr name="TextBox 9" id="9"/>
          <p:cNvSpPr txBox="true"/>
          <p:nvPr/>
        </p:nvSpPr>
        <p:spPr>
          <a:xfrm rot="0">
            <a:off x="2158659" y="4913327"/>
            <a:ext cx="15100641" cy="167640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Sanchez"/>
              </a:rPr>
              <a:t> - Hỗ trợ xem thông tin học sinh, giáo viên, kiểm tra và cập nhật điểm số, thêm, sửa, xóa điểm. Phần mềm tiết kiệm thời gian, thao tác đơn giản và dễ sử dụng.</a:t>
            </a:r>
          </a:p>
          <a:p>
            <a:pPr algn="l">
              <a:lnSpc>
                <a:spcPts val="3359"/>
              </a:lnSpc>
              <a:spcBef>
                <a:spcPct val="0"/>
              </a:spcBef>
            </a:pPr>
          </a:p>
          <a:p>
            <a:pPr algn="l">
              <a:lnSpc>
                <a:spcPts val="3359"/>
              </a:lnSpc>
              <a:spcBef>
                <a:spcPct val="0"/>
              </a:spcBef>
            </a:pPr>
            <a:r>
              <a:rPr lang="en-US" sz="2799">
                <a:solidFill>
                  <a:srgbClr val="000000"/>
                </a:solidFill>
                <a:latin typeface="Sanchez"/>
              </a:rPr>
              <a:t> - Mục tiêu xây dựng phần mềm phù hợp, dễ hiểu, đáp ứng nhu cầu thực tiễn.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a:off x="29" y="314178"/>
            <a:ext cx="18631950" cy="5715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1798694" y="637188"/>
            <a:ext cx="769394" cy="783024"/>
          </a:xfrm>
          <a:custGeom>
            <a:avLst/>
            <a:gdLst/>
            <a:ahLst/>
            <a:cxnLst/>
            <a:rect r="r" b="b" t="t" l="l"/>
            <a:pathLst>
              <a:path h="783024" w="769394">
                <a:moveTo>
                  <a:pt x="0" y="0"/>
                </a:moveTo>
                <a:lnTo>
                  <a:pt x="769394" y="0"/>
                </a:lnTo>
                <a:lnTo>
                  <a:pt x="769394" y="783024"/>
                </a:lnTo>
                <a:lnTo>
                  <a:pt x="0" y="7830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360815" y="2853250"/>
            <a:ext cx="9019380" cy="5219215"/>
          </a:xfrm>
          <a:custGeom>
            <a:avLst/>
            <a:gdLst/>
            <a:ahLst/>
            <a:cxnLst/>
            <a:rect r="r" b="b" t="t" l="l"/>
            <a:pathLst>
              <a:path h="5219215" w="9019380">
                <a:moveTo>
                  <a:pt x="0" y="0"/>
                </a:moveTo>
                <a:lnTo>
                  <a:pt x="9019380" y="0"/>
                </a:lnTo>
                <a:lnTo>
                  <a:pt x="9019380" y="5219215"/>
                </a:lnTo>
                <a:lnTo>
                  <a:pt x="0" y="5219215"/>
                </a:lnTo>
                <a:lnTo>
                  <a:pt x="0" y="0"/>
                </a:lnTo>
                <a:close/>
              </a:path>
            </a:pathLst>
          </a:custGeom>
          <a:blipFill>
            <a:blip r:embed="rId5"/>
            <a:stretch>
              <a:fillRect l="0" t="0" r="0" b="0"/>
            </a:stretch>
          </a:blipFill>
        </p:spPr>
      </p:sp>
      <p:sp>
        <p:nvSpPr>
          <p:cNvPr name="TextBox 6" id="6"/>
          <p:cNvSpPr txBox="true"/>
          <p:nvPr/>
        </p:nvSpPr>
        <p:spPr>
          <a:xfrm rot="0">
            <a:off x="1076771" y="2215075"/>
            <a:ext cx="5314950"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4.3. Giao diện quản lý tài khoản</a:t>
            </a:r>
          </a:p>
        </p:txBody>
      </p:sp>
      <p:sp>
        <p:nvSpPr>
          <p:cNvPr name="TextBox 7" id="7"/>
          <p:cNvSpPr txBox="true"/>
          <p:nvPr/>
        </p:nvSpPr>
        <p:spPr>
          <a:xfrm rot="0">
            <a:off x="2568088"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8" id="8"/>
          <p:cNvSpPr txBox="true"/>
          <p:nvPr/>
        </p:nvSpPr>
        <p:spPr>
          <a:xfrm rot="0">
            <a:off x="5346404" y="8272490"/>
            <a:ext cx="7048202" cy="4191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Sanchez"/>
              </a:rPr>
              <a:t>Giao diện sửa và xóa thông tin tài khoản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1873064">
            <a:off x="14022278" y="957925"/>
            <a:ext cx="5025644" cy="0"/>
          </a:xfrm>
          <a:prstGeom prst="line">
            <a:avLst/>
          </a:prstGeom>
          <a:ln cap="rnd" w="19050">
            <a:solidFill>
              <a:srgbClr val="3F3533"/>
            </a:solidFill>
            <a:prstDash val="solid"/>
            <a:headEnd type="none" len="sm" w="sm"/>
            <a:tailEnd type="none" len="sm" w="sm"/>
          </a:ln>
        </p:spPr>
      </p:sp>
      <p:sp>
        <p:nvSpPr>
          <p:cNvPr name="Freeform 5" id="5"/>
          <p:cNvSpPr/>
          <p:nvPr/>
        </p:nvSpPr>
        <p:spPr>
          <a:xfrm flipH="false" flipV="false" rot="0">
            <a:off x="9144000" y="3125723"/>
            <a:ext cx="8057455" cy="4583448"/>
          </a:xfrm>
          <a:custGeom>
            <a:avLst/>
            <a:gdLst/>
            <a:ahLst/>
            <a:cxnLst/>
            <a:rect r="r" b="b" t="t" l="l"/>
            <a:pathLst>
              <a:path h="4583448" w="8057455">
                <a:moveTo>
                  <a:pt x="0" y="0"/>
                </a:moveTo>
                <a:lnTo>
                  <a:pt x="8057455" y="0"/>
                </a:lnTo>
                <a:lnTo>
                  <a:pt x="8057455" y="4583448"/>
                </a:lnTo>
                <a:lnTo>
                  <a:pt x="0" y="4583448"/>
                </a:lnTo>
                <a:lnTo>
                  <a:pt x="0" y="0"/>
                </a:lnTo>
                <a:close/>
              </a:path>
            </a:pathLst>
          </a:custGeom>
          <a:blipFill>
            <a:blip r:embed="rId3"/>
            <a:stretch>
              <a:fillRect l="0" t="0" r="0" b="0"/>
            </a:stretch>
          </a:blipFill>
        </p:spPr>
      </p:sp>
      <p:sp>
        <p:nvSpPr>
          <p:cNvPr name="TextBox 6" id="6"/>
          <p:cNvSpPr txBox="true"/>
          <p:nvPr/>
        </p:nvSpPr>
        <p:spPr>
          <a:xfrm rot="0">
            <a:off x="2568088"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7" id="7"/>
          <p:cNvSpPr txBox="true"/>
          <p:nvPr/>
        </p:nvSpPr>
        <p:spPr>
          <a:xfrm rot="0">
            <a:off x="1032495" y="2215075"/>
            <a:ext cx="4323011"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4.4. Giao diện quản lý lớp</a:t>
            </a:r>
          </a:p>
        </p:txBody>
      </p:sp>
      <p:sp>
        <p:nvSpPr>
          <p:cNvPr name="TextBox 8" id="8"/>
          <p:cNvSpPr txBox="true"/>
          <p:nvPr/>
        </p:nvSpPr>
        <p:spPr>
          <a:xfrm rot="0">
            <a:off x="885747" y="3321947"/>
            <a:ext cx="7660522" cy="419100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Sanchez"/>
              </a:rPr>
              <a:t>Quản lý lớp trong một chương trình quản lý điểm sinh viên có vai trò quan trọng để giúp tổ chức và duy trì thông tin về các sinh viên và các hoạt động liên quan đến lớp học:</a:t>
            </a:r>
          </a:p>
          <a:p>
            <a:pPr algn="l">
              <a:lnSpc>
                <a:spcPts val="3359"/>
              </a:lnSpc>
              <a:spcBef>
                <a:spcPct val="0"/>
              </a:spcBef>
            </a:pPr>
          </a:p>
          <a:p>
            <a:pPr algn="l" marL="604519" indent="-302260" lvl="1">
              <a:lnSpc>
                <a:spcPts val="3359"/>
              </a:lnSpc>
              <a:buFont typeface="Arial"/>
              <a:buChar char="•"/>
            </a:pPr>
            <a:r>
              <a:rPr lang="en-US" sz="2799">
                <a:solidFill>
                  <a:srgbClr val="000000"/>
                </a:solidFill>
                <a:latin typeface="Sanchez"/>
              </a:rPr>
              <a:t>Tổ chức thông tin sinh viên</a:t>
            </a:r>
          </a:p>
          <a:p>
            <a:pPr algn="l" marL="604519" indent="-302260" lvl="1">
              <a:lnSpc>
                <a:spcPts val="3359"/>
              </a:lnSpc>
              <a:buFont typeface="Arial"/>
              <a:buChar char="•"/>
            </a:pPr>
            <a:r>
              <a:rPr lang="en-US" sz="2799">
                <a:solidFill>
                  <a:srgbClr val="000000"/>
                </a:solidFill>
                <a:latin typeface="Sanchez"/>
              </a:rPr>
              <a:t>Quản lý điểm số</a:t>
            </a:r>
          </a:p>
          <a:p>
            <a:pPr algn="l" marL="604519" indent="-302260" lvl="1">
              <a:lnSpc>
                <a:spcPts val="3359"/>
              </a:lnSpc>
              <a:buFont typeface="Arial"/>
              <a:buChar char="•"/>
            </a:pPr>
            <a:r>
              <a:rPr lang="en-US" sz="2799">
                <a:solidFill>
                  <a:srgbClr val="000000"/>
                </a:solidFill>
                <a:latin typeface="Sanchez"/>
              </a:rPr>
              <a:t>Theo dõi tiến độ học tập</a:t>
            </a:r>
          </a:p>
          <a:p>
            <a:pPr algn="l" marL="604519" indent="-302260" lvl="1">
              <a:lnSpc>
                <a:spcPts val="3359"/>
              </a:lnSpc>
              <a:buFont typeface="Arial"/>
              <a:buChar char="•"/>
            </a:pPr>
            <a:r>
              <a:rPr lang="en-US" sz="2799">
                <a:solidFill>
                  <a:srgbClr val="000000"/>
                </a:solidFill>
                <a:latin typeface="Sanchez"/>
              </a:rPr>
              <a:t>Quản lý tài liệu và tài nguyên</a:t>
            </a:r>
          </a:p>
        </p:txBody>
      </p:sp>
      <p:sp>
        <p:nvSpPr>
          <p:cNvPr name="TextBox 9" id="9"/>
          <p:cNvSpPr txBox="true"/>
          <p:nvPr/>
        </p:nvSpPr>
        <p:spPr>
          <a:xfrm rot="0">
            <a:off x="11277327" y="7912933"/>
            <a:ext cx="3790801" cy="4191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Sanchez"/>
              </a:rPr>
              <a:t>Giao diện quản lý lớp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2034232">
            <a:off x="14425602" y="1069475"/>
            <a:ext cx="4871896" cy="0"/>
          </a:xfrm>
          <a:prstGeom prst="line">
            <a:avLst/>
          </a:prstGeom>
          <a:ln cap="rnd" w="19050">
            <a:solidFill>
              <a:srgbClr val="3F3533"/>
            </a:solidFill>
            <a:prstDash val="solid"/>
            <a:headEnd type="none" len="sm" w="sm"/>
            <a:tailEnd type="none" len="sm" w="sm"/>
          </a:ln>
        </p:spPr>
      </p:sp>
      <p:sp>
        <p:nvSpPr>
          <p:cNvPr name="Freeform 5" id="5"/>
          <p:cNvSpPr/>
          <p:nvPr/>
        </p:nvSpPr>
        <p:spPr>
          <a:xfrm flipH="false" flipV="false" rot="0">
            <a:off x="9410654" y="2939212"/>
            <a:ext cx="7150250" cy="4006684"/>
          </a:xfrm>
          <a:custGeom>
            <a:avLst/>
            <a:gdLst/>
            <a:ahLst/>
            <a:cxnLst/>
            <a:rect r="r" b="b" t="t" l="l"/>
            <a:pathLst>
              <a:path h="4006684" w="7150250">
                <a:moveTo>
                  <a:pt x="0" y="0"/>
                </a:moveTo>
                <a:lnTo>
                  <a:pt x="7150250" y="0"/>
                </a:lnTo>
                <a:lnTo>
                  <a:pt x="7150250" y="4006684"/>
                </a:lnTo>
                <a:lnTo>
                  <a:pt x="0" y="4006684"/>
                </a:lnTo>
                <a:lnTo>
                  <a:pt x="0" y="0"/>
                </a:lnTo>
                <a:close/>
              </a:path>
            </a:pathLst>
          </a:custGeom>
          <a:blipFill>
            <a:blip r:embed="rId3"/>
            <a:stretch>
              <a:fillRect l="0" t="0" r="0" b="0"/>
            </a:stretch>
          </a:blipFill>
        </p:spPr>
      </p:sp>
      <p:sp>
        <p:nvSpPr>
          <p:cNvPr name="Freeform 6" id="6"/>
          <p:cNvSpPr/>
          <p:nvPr/>
        </p:nvSpPr>
        <p:spPr>
          <a:xfrm flipH="false" flipV="false" rot="0">
            <a:off x="1510927" y="2939212"/>
            <a:ext cx="7028432" cy="4006684"/>
          </a:xfrm>
          <a:custGeom>
            <a:avLst/>
            <a:gdLst/>
            <a:ahLst/>
            <a:cxnLst/>
            <a:rect r="r" b="b" t="t" l="l"/>
            <a:pathLst>
              <a:path h="4006684" w="7028432">
                <a:moveTo>
                  <a:pt x="0" y="0"/>
                </a:moveTo>
                <a:lnTo>
                  <a:pt x="7028432" y="0"/>
                </a:lnTo>
                <a:lnTo>
                  <a:pt x="7028432" y="4006684"/>
                </a:lnTo>
                <a:lnTo>
                  <a:pt x="0" y="4006684"/>
                </a:lnTo>
                <a:lnTo>
                  <a:pt x="0" y="0"/>
                </a:lnTo>
                <a:close/>
              </a:path>
            </a:pathLst>
          </a:custGeom>
          <a:blipFill>
            <a:blip r:embed="rId4"/>
            <a:stretch>
              <a:fillRect l="0" t="0" r="0" b="0"/>
            </a:stretch>
          </a:blipFill>
        </p:spPr>
      </p:sp>
      <p:sp>
        <p:nvSpPr>
          <p:cNvPr name="Freeform 7" id="7"/>
          <p:cNvSpPr/>
          <p:nvPr/>
        </p:nvSpPr>
        <p:spPr>
          <a:xfrm flipH="false" flipV="false" rot="0">
            <a:off x="9410654" y="7231646"/>
            <a:ext cx="7596207" cy="369688"/>
          </a:xfrm>
          <a:custGeom>
            <a:avLst/>
            <a:gdLst/>
            <a:ahLst/>
            <a:cxnLst/>
            <a:rect r="r" b="b" t="t" l="l"/>
            <a:pathLst>
              <a:path h="369688" w="7596207">
                <a:moveTo>
                  <a:pt x="0" y="0"/>
                </a:moveTo>
                <a:lnTo>
                  <a:pt x="7596206" y="0"/>
                </a:lnTo>
                <a:lnTo>
                  <a:pt x="7596206" y="369688"/>
                </a:lnTo>
                <a:lnTo>
                  <a:pt x="0" y="369688"/>
                </a:lnTo>
                <a:lnTo>
                  <a:pt x="0" y="0"/>
                </a:lnTo>
                <a:close/>
              </a:path>
            </a:pathLst>
          </a:custGeom>
          <a:blipFill>
            <a:blip r:embed="rId5"/>
            <a:stretch>
              <a:fillRect l="0" t="0" r="0" b="0"/>
            </a:stretch>
          </a:blipFill>
        </p:spPr>
      </p:sp>
      <p:sp>
        <p:nvSpPr>
          <p:cNvPr name="TextBox 8" id="8"/>
          <p:cNvSpPr txBox="true"/>
          <p:nvPr/>
        </p:nvSpPr>
        <p:spPr>
          <a:xfrm rot="0">
            <a:off x="2568088"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9" id="9"/>
          <p:cNvSpPr txBox="true"/>
          <p:nvPr/>
        </p:nvSpPr>
        <p:spPr>
          <a:xfrm rot="0">
            <a:off x="1032495" y="2215075"/>
            <a:ext cx="4323011"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4.4. Giao diện quản lý lớp</a:t>
            </a:r>
          </a:p>
        </p:txBody>
      </p:sp>
      <p:sp>
        <p:nvSpPr>
          <p:cNvPr name="TextBox 10" id="10"/>
          <p:cNvSpPr txBox="true"/>
          <p:nvPr/>
        </p:nvSpPr>
        <p:spPr>
          <a:xfrm rot="0">
            <a:off x="1510927" y="7887084"/>
            <a:ext cx="6685062" cy="4191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Sanchez"/>
              </a:rPr>
              <a:t>Thông báo lỗi chưa nhập thông tin lớp</a:t>
            </a:r>
          </a:p>
        </p:txBody>
      </p:sp>
      <p:sp>
        <p:nvSpPr>
          <p:cNvPr name="TextBox 11" id="11"/>
          <p:cNvSpPr txBox="true"/>
          <p:nvPr/>
        </p:nvSpPr>
        <p:spPr>
          <a:xfrm rot="0">
            <a:off x="11620504" y="7887084"/>
            <a:ext cx="2730550" cy="4191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Sanchez"/>
              </a:rPr>
              <a:t>Tạo thành công</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3683373" y="2974054"/>
            <a:ext cx="10055991" cy="5544318"/>
          </a:xfrm>
          <a:custGeom>
            <a:avLst/>
            <a:gdLst/>
            <a:ahLst/>
            <a:cxnLst/>
            <a:rect r="r" b="b" t="t" l="l"/>
            <a:pathLst>
              <a:path h="5544318" w="10055991">
                <a:moveTo>
                  <a:pt x="0" y="0"/>
                </a:moveTo>
                <a:lnTo>
                  <a:pt x="10055990" y="0"/>
                </a:lnTo>
                <a:lnTo>
                  <a:pt x="10055990" y="5544317"/>
                </a:lnTo>
                <a:lnTo>
                  <a:pt x="0" y="5544317"/>
                </a:lnTo>
                <a:lnTo>
                  <a:pt x="0" y="0"/>
                </a:lnTo>
                <a:close/>
              </a:path>
            </a:pathLst>
          </a:custGeom>
          <a:blipFill>
            <a:blip r:embed="rId3"/>
            <a:stretch>
              <a:fillRect l="0" t="0" r="0" b="0"/>
            </a:stretch>
          </a:blipFill>
        </p:spPr>
      </p:sp>
      <p:sp>
        <p:nvSpPr>
          <p:cNvPr name="TextBox 5" id="5"/>
          <p:cNvSpPr txBox="true"/>
          <p:nvPr/>
        </p:nvSpPr>
        <p:spPr>
          <a:xfrm rot="0">
            <a:off x="2568088"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6" id="6"/>
          <p:cNvSpPr txBox="true"/>
          <p:nvPr/>
        </p:nvSpPr>
        <p:spPr>
          <a:xfrm rot="0">
            <a:off x="1032495" y="2215075"/>
            <a:ext cx="4323011"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4.4. Giao diện quản lý lớp</a:t>
            </a:r>
          </a:p>
        </p:txBody>
      </p:sp>
      <p:sp>
        <p:nvSpPr>
          <p:cNvPr name="TextBox 7" id="7"/>
          <p:cNvSpPr txBox="true"/>
          <p:nvPr/>
        </p:nvSpPr>
        <p:spPr>
          <a:xfrm rot="0">
            <a:off x="2824174" y="8839200"/>
            <a:ext cx="11774388" cy="4191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Sanchez"/>
              </a:rPr>
              <a:t>Chọn đối tượng để sửa hoặc xóa tùy theo nhu cầu sử dụng môn học</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1873064">
            <a:off x="14022278" y="957925"/>
            <a:ext cx="5025644" cy="0"/>
          </a:xfrm>
          <a:prstGeom prst="line">
            <a:avLst/>
          </a:prstGeom>
          <a:ln cap="rnd" w="19050">
            <a:solidFill>
              <a:srgbClr val="3F3533"/>
            </a:solidFill>
            <a:prstDash val="solid"/>
            <a:headEnd type="none" len="sm" w="sm"/>
            <a:tailEnd type="none" len="sm" w="sm"/>
          </a:ln>
        </p:spPr>
      </p:sp>
      <p:sp>
        <p:nvSpPr>
          <p:cNvPr name="Freeform 5" id="5"/>
          <p:cNvSpPr/>
          <p:nvPr/>
        </p:nvSpPr>
        <p:spPr>
          <a:xfrm flipH="false" flipV="false" rot="0">
            <a:off x="7701681" y="2715960"/>
            <a:ext cx="10149030" cy="5375324"/>
          </a:xfrm>
          <a:custGeom>
            <a:avLst/>
            <a:gdLst/>
            <a:ahLst/>
            <a:cxnLst/>
            <a:rect r="r" b="b" t="t" l="l"/>
            <a:pathLst>
              <a:path h="5375324" w="10149030">
                <a:moveTo>
                  <a:pt x="0" y="0"/>
                </a:moveTo>
                <a:lnTo>
                  <a:pt x="10149030" y="0"/>
                </a:lnTo>
                <a:lnTo>
                  <a:pt x="10149030" y="5375324"/>
                </a:lnTo>
                <a:lnTo>
                  <a:pt x="0" y="5375324"/>
                </a:lnTo>
                <a:lnTo>
                  <a:pt x="0" y="0"/>
                </a:lnTo>
                <a:close/>
              </a:path>
            </a:pathLst>
          </a:custGeom>
          <a:blipFill>
            <a:blip r:embed="rId3"/>
            <a:stretch>
              <a:fillRect l="0" t="0" r="0" b="0"/>
            </a:stretch>
          </a:blipFill>
        </p:spPr>
      </p:sp>
      <p:sp>
        <p:nvSpPr>
          <p:cNvPr name="TextBox 6" id="6"/>
          <p:cNvSpPr txBox="true"/>
          <p:nvPr/>
        </p:nvSpPr>
        <p:spPr>
          <a:xfrm rot="0">
            <a:off x="2564293"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7" id="7"/>
          <p:cNvSpPr txBox="true"/>
          <p:nvPr/>
        </p:nvSpPr>
        <p:spPr>
          <a:xfrm rot="0">
            <a:off x="1028700" y="2212054"/>
            <a:ext cx="5216128"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4.5. Giao diện quản lý học sinh</a:t>
            </a:r>
          </a:p>
        </p:txBody>
      </p:sp>
      <p:sp>
        <p:nvSpPr>
          <p:cNvPr name="TextBox 8" id="8"/>
          <p:cNvSpPr txBox="true"/>
          <p:nvPr/>
        </p:nvSpPr>
        <p:spPr>
          <a:xfrm rot="0">
            <a:off x="10582607" y="8338502"/>
            <a:ext cx="4651325" cy="4191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Sanchez"/>
              </a:rPr>
              <a:t>Giao diện Quản lý học sinh</a:t>
            </a:r>
          </a:p>
        </p:txBody>
      </p:sp>
      <p:sp>
        <p:nvSpPr>
          <p:cNvPr name="TextBox 9" id="9"/>
          <p:cNvSpPr txBox="true"/>
          <p:nvPr/>
        </p:nvSpPr>
        <p:spPr>
          <a:xfrm rot="0">
            <a:off x="1219472" y="3062084"/>
            <a:ext cx="5943571" cy="544830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Sanchez"/>
              </a:rPr>
              <a:t>Quản lý học sinh là quá trình tổ chức, theo dõi và quản lý thông tin về học sinh trong một trường học. Đây là một phần quan trọng của việc hoạt động hàng ngày của một trường như là: </a:t>
            </a:r>
          </a:p>
          <a:p>
            <a:pPr algn="l">
              <a:lnSpc>
                <a:spcPts val="3359"/>
              </a:lnSpc>
              <a:spcBef>
                <a:spcPct val="0"/>
              </a:spcBef>
            </a:pPr>
          </a:p>
          <a:p>
            <a:pPr algn="l" marL="604519" indent="-302260" lvl="1">
              <a:lnSpc>
                <a:spcPts val="3359"/>
              </a:lnSpc>
              <a:buFont typeface="Arial"/>
              <a:buChar char="•"/>
            </a:pPr>
            <a:r>
              <a:rPr lang="en-US" sz="2799">
                <a:solidFill>
                  <a:srgbClr val="000000"/>
                </a:solidFill>
                <a:latin typeface="Sanchez"/>
              </a:rPr>
              <a:t>Hồ sơ học sinh</a:t>
            </a:r>
          </a:p>
          <a:p>
            <a:pPr algn="l" marL="604519" indent="-302260" lvl="1">
              <a:lnSpc>
                <a:spcPts val="3359"/>
              </a:lnSpc>
              <a:buFont typeface="Arial"/>
              <a:buChar char="•"/>
            </a:pPr>
            <a:r>
              <a:rPr lang="en-US" sz="2799">
                <a:solidFill>
                  <a:srgbClr val="000000"/>
                </a:solidFill>
                <a:latin typeface="Sanchez"/>
              </a:rPr>
              <a:t>Điểm số và học lực</a:t>
            </a:r>
          </a:p>
          <a:p>
            <a:pPr algn="l" marL="604519" indent="-302260" lvl="1">
              <a:lnSpc>
                <a:spcPts val="3359"/>
              </a:lnSpc>
              <a:buFont typeface="Arial"/>
              <a:buChar char="•"/>
            </a:pPr>
            <a:r>
              <a:rPr lang="en-US" sz="2799">
                <a:solidFill>
                  <a:srgbClr val="000000"/>
                </a:solidFill>
                <a:latin typeface="Sanchez"/>
              </a:rPr>
              <a:t>Theo dõi tiến trình học tập</a:t>
            </a:r>
          </a:p>
          <a:p>
            <a:pPr algn="l" marL="604519" indent="-302260" lvl="1">
              <a:lnSpc>
                <a:spcPts val="3359"/>
              </a:lnSpc>
              <a:buFont typeface="Arial"/>
              <a:buChar char="•"/>
            </a:pPr>
            <a:r>
              <a:rPr lang="en-US" sz="2799">
                <a:solidFill>
                  <a:srgbClr val="000000"/>
                </a:solidFill>
                <a:latin typeface="Sanchez"/>
              </a:rPr>
              <a:t>Thống kê và báo cáo</a:t>
            </a:r>
          </a:p>
          <a:p>
            <a:pPr algn="l" marL="604519" indent="-302260" lvl="1">
              <a:lnSpc>
                <a:spcPts val="3359"/>
              </a:lnSpc>
              <a:buFont typeface="Arial"/>
              <a:buChar char="•"/>
            </a:pPr>
            <a:r>
              <a:rPr lang="en-US" sz="2799">
                <a:solidFill>
                  <a:srgbClr val="000000"/>
                </a:solidFill>
                <a:latin typeface="Sanchez"/>
              </a:rPr>
              <a:t>Quản lý học phí</a:t>
            </a:r>
          </a:p>
          <a:p>
            <a:pPr algn="l" marL="604519" indent="-302260" lvl="1">
              <a:lnSpc>
                <a:spcPts val="3359"/>
              </a:lnSpc>
              <a:buFont typeface="Arial"/>
              <a:buChar char="•"/>
            </a:pPr>
            <a:r>
              <a:rPr lang="en-US" sz="2799">
                <a:solidFill>
                  <a:srgbClr val="000000"/>
                </a:solidFill>
                <a:latin typeface="Sanchez"/>
              </a:rPr>
              <a:t>Hỗ trợ học sinh</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2408345" y="2861697"/>
            <a:ext cx="12254415" cy="5879286"/>
          </a:xfrm>
          <a:custGeom>
            <a:avLst/>
            <a:gdLst/>
            <a:ahLst/>
            <a:cxnLst/>
            <a:rect r="r" b="b" t="t" l="l"/>
            <a:pathLst>
              <a:path h="5879286" w="12254415">
                <a:moveTo>
                  <a:pt x="0" y="0"/>
                </a:moveTo>
                <a:lnTo>
                  <a:pt x="12254415" y="0"/>
                </a:lnTo>
                <a:lnTo>
                  <a:pt x="12254415" y="5879286"/>
                </a:lnTo>
                <a:lnTo>
                  <a:pt x="0" y="5879286"/>
                </a:lnTo>
                <a:lnTo>
                  <a:pt x="0" y="0"/>
                </a:lnTo>
                <a:close/>
              </a:path>
            </a:pathLst>
          </a:custGeom>
          <a:blipFill>
            <a:blip r:embed="rId3"/>
            <a:stretch>
              <a:fillRect l="0" t="0" r="0" b="0"/>
            </a:stretch>
          </a:blipFill>
        </p:spPr>
      </p:sp>
      <p:sp>
        <p:nvSpPr>
          <p:cNvPr name="TextBox 5" id="5"/>
          <p:cNvSpPr txBox="true"/>
          <p:nvPr/>
        </p:nvSpPr>
        <p:spPr>
          <a:xfrm rot="0">
            <a:off x="2564293"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6" id="6"/>
          <p:cNvSpPr txBox="true"/>
          <p:nvPr/>
        </p:nvSpPr>
        <p:spPr>
          <a:xfrm rot="0">
            <a:off x="1028700" y="2212054"/>
            <a:ext cx="5216128"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4.5. Giao diện quản lý học sinh</a:t>
            </a:r>
          </a:p>
        </p:txBody>
      </p:sp>
      <p:sp>
        <p:nvSpPr>
          <p:cNvPr name="TextBox 7" id="7"/>
          <p:cNvSpPr txBox="true"/>
          <p:nvPr/>
        </p:nvSpPr>
        <p:spPr>
          <a:xfrm rot="0">
            <a:off x="5060032" y="8740983"/>
            <a:ext cx="7757041" cy="838200"/>
          </a:xfrm>
          <a:prstGeom prst="rect">
            <a:avLst/>
          </a:prstGeom>
        </p:spPr>
        <p:txBody>
          <a:bodyPr anchor="t" rtlCol="false" tIns="0" lIns="0" bIns="0" rIns="0">
            <a:spAutoFit/>
          </a:bodyPr>
          <a:lstStyle/>
          <a:p>
            <a:pPr algn="ctr">
              <a:lnSpc>
                <a:spcPts val="3359"/>
              </a:lnSpc>
            </a:pPr>
            <a:r>
              <a:rPr lang="en-US" sz="2799">
                <a:solidFill>
                  <a:srgbClr val="000000"/>
                </a:solidFill>
                <a:latin typeface="Sanchez"/>
              </a:rPr>
              <a:t>Nhập đầy đủ thông tin để thêm mới học sinh</a:t>
            </a:r>
          </a:p>
          <a:p>
            <a:pPr algn="ctr">
              <a:lnSpc>
                <a:spcPts val="3359"/>
              </a:lnSpc>
              <a:spcBef>
                <a:spcPct val="0"/>
              </a:spcBef>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2958726" y="2905560"/>
            <a:ext cx="12370548" cy="5678284"/>
          </a:xfrm>
          <a:custGeom>
            <a:avLst/>
            <a:gdLst/>
            <a:ahLst/>
            <a:cxnLst/>
            <a:rect r="r" b="b" t="t" l="l"/>
            <a:pathLst>
              <a:path h="5678284" w="12370548">
                <a:moveTo>
                  <a:pt x="0" y="0"/>
                </a:moveTo>
                <a:lnTo>
                  <a:pt x="12370548" y="0"/>
                </a:lnTo>
                <a:lnTo>
                  <a:pt x="12370548" y="5678284"/>
                </a:lnTo>
                <a:lnTo>
                  <a:pt x="0" y="5678284"/>
                </a:lnTo>
                <a:lnTo>
                  <a:pt x="0" y="0"/>
                </a:lnTo>
                <a:close/>
              </a:path>
            </a:pathLst>
          </a:custGeom>
          <a:blipFill>
            <a:blip r:embed="rId2"/>
            <a:stretch>
              <a:fillRect l="0" t="0" r="0" b="0"/>
            </a:stretch>
          </a:blipFill>
        </p:spPr>
      </p:sp>
      <p:sp>
        <p:nvSpPr>
          <p:cNvPr name="TextBox 5" id="5"/>
          <p:cNvSpPr txBox="true"/>
          <p:nvPr/>
        </p:nvSpPr>
        <p:spPr>
          <a:xfrm rot="0">
            <a:off x="2564293"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6" id="6"/>
          <p:cNvSpPr txBox="true"/>
          <p:nvPr/>
        </p:nvSpPr>
        <p:spPr>
          <a:xfrm rot="0">
            <a:off x="1028700" y="2212054"/>
            <a:ext cx="5216128"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4.5. Giao diện quản lý học sinh</a:t>
            </a:r>
          </a:p>
        </p:txBody>
      </p:sp>
      <p:sp>
        <p:nvSpPr>
          <p:cNvPr name="TextBox 7" id="7"/>
          <p:cNvSpPr txBox="true"/>
          <p:nvPr/>
        </p:nvSpPr>
        <p:spPr>
          <a:xfrm rot="0">
            <a:off x="6824737" y="8839200"/>
            <a:ext cx="4638526" cy="4191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Sanchez"/>
              </a:rPr>
              <a:t>Thêm học sinh thành công</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1028700" y="3341729"/>
            <a:ext cx="7190988" cy="3852042"/>
          </a:xfrm>
          <a:custGeom>
            <a:avLst/>
            <a:gdLst/>
            <a:ahLst/>
            <a:cxnLst/>
            <a:rect r="r" b="b" t="t" l="l"/>
            <a:pathLst>
              <a:path h="3852042" w="7190988">
                <a:moveTo>
                  <a:pt x="0" y="0"/>
                </a:moveTo>
                <a:lnTo>
                  <a:pt x="7190988" y="0"/>
                </a:lnTo>
                <a:lnTo>
                  <a:pt x="7190988" y="3852041"/>
                </a:lnTo>
                <a:lnTo>
                  <a:pt x="0" y="3852041"/>
                </a:lnTo>
                <a:lnTo>
                  <a:pt x="0" y="0"/>
                </a:lnTo>
                <a:close/>
              </a:path>
            </a:pathLst>
          </a:custGeom>
          <a:blipFill>
            <a:blip r:embed="rId2"/>
            <a:stretch>
              <a:fillRect l="0" t="0" r="0" b="0"/>
            </a:stretch>
          </a:blipFill>
        </p:spPr>
      </p:sp>
      <p:sp>
        <p:nvSpPr>
          <p:cNvPr name="Freeform 5" id="5"/>
          <p:cNvSpPr/>
          <p:nvPr/>
        </p:nvSpPr>
        <p:spPr>
          <a:xfrm flipH="false" flipV="false" rot="0">
            <a:off x="9403872" y="3373150"/>
            <a:ext cx="7164625" cy="3820621"/>
          </a:xfrm>
          <a:custGeom>
            <a:avLst/>
            <a:gdLst/>
            <a:ahLst/>
            <a:cxnLst/>
            <a:rect r="r" b="b" t="t" l="l"/>
            <a:pathLst>
              <a:path h="3820621" w="7164625">
                <a:moveTo>
                  <a:pt x="0" y="0"/>
                </a:moveTo>
                <a:lnTo>
                  <a:pt x="7164625" y="0"/>
                </a:lnTo>
                <a:lnTo>
                  <a:pt x="7164625" y="3820620"/>
                </a:lnTo>
                <a:lnTo>
                  <a:pt x="0" y="3820620"/>
                </a:lnTo>
                <a:lnTo>
                  <a:pt x="0" y="0"/>
                </a:lnTo>
                <a:close/>
              </a:path>
            </a:pathLst>
          </a:custGeom>
          <a:blipFill>
            <a:blip r:embed="rId3"/>
            <a:stretch>
              <a:fillRect l="0" t="0" r="0" b="0"/>
            </a:stretch>
          </a:blipFill>
        </p:spPr>
      </p:sp>
      <p:sp>
        <p:nvSpPr>
          <p:cNvPr name="TextBox 6" id="6"/>
          <p:cNvSpPr txBox="true"/>
          <p:nvPr/>
        </p:nvSpPr>
        <p:spPr>
          <a:xfrm rot="0">
            <a:off x="2564293"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7" id="7"/>
          <p:cNvSpPr txBox="true"/>
          <p:nvPr/>
        </p:nvSpPr>
        <p:spPr>
          <a:xfrm rot="0">
            <a:off x="1028700" y="2212054"/>
            <a:ext cx="5216128"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4.5. Giao diện quản lý học sinh</a:t>
            </a:r>
          </a:p>
        </p:txBody>
      </p:sp>
      <p:sp>
        <p:nvSpPr>
          <p:cNvPr name="TextBox 8" id="8"/>
          <p:cNvSpPr txBox="true"/>
          <p:nvPr/>
        </p:nvSpPr>
        <p:spPr>
          <a:xfrm rot="0">
            <a:off x="2273426" y="7547818"/>
            <a:ext cx="3556843" cy="4191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Sanchez"/>
              </a:rPr>
              <a:t>Chuyển lớp học sinh</a:t>
            </a:r>
          </a:p>
        </p:txBody>
      </p:sp>
      <p:sp>
        <p:nvSpPr>
          <p:cNvPr name="TextBox 9" id="9"/>
          <p:cNvSpPr txBox="true"/>
          <p:nvPr/>
        </p:nvSpPr>
        <p:spPr>
          <a:xfrm rot="0">
            <a:off x="11421359" y="7459770"/>
            <a:ext cx="4056013" cy="4191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Sanchez"/>
              </a:rPr>
              <a:t>Chuyển lớp thành công</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9109994" y="3217710"/>
            <a:ext cx="8149306" cy="4353989"/>
          </a:xfrm>
          <a:custGeom>
            <a:avLst/>
            <a:gdLst/>
            <a:ahLst/>
            <a:cxnLst/>
            <a:rect r="r" b="b" t="t" l="l"/>
            <a:pathLst>
              <a:path h="4353989" w="8149306">
                <a:moveTo>
                  <a:pt x="0" y="0"/>
                </a:moveTo>
                <a:lnTo>
                  <a:pt x="8149306" y="0"/>
                </a:lnTo>
                <a:lnTo>
                  <a:pt x="8149306" y="4353990"/>
                </a:lnTo>
                <a:lnTo>
                  <a:pt x="0" y="4353990"/>
                </a:lnTo>
                <a:lnTo>
                  <a:pt x="0" y="0"/>
                </a:lnTo>
                <a:close/>
              </a:path>
            </a:pathLst>
          </a:custGeom>
          <a:blipFill>
            <a:blip r:embed="rId3"/>
            <a:stretch>
              <a:fillRect l="0" t="-720" r="0" b="-720"/>
            </a:stretch>
          </a:blipFill>
        </p:spPr>
      </p:sp>
      <p:sp>
        <p:nvSpPr>
          <p:cNvPr name="TextBox 5" id="5"/>
          <p:cNvSpPr txBox="true"/>
          <p:nvPr/>
        </p:nvSpPr>
        <p:spPr>
          <a:xfrm rot="0">
            <a:off x="2564293" y="586300"/>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6" id="6"/>
          <p:cNvSpPr txBox="true"/>
          <p:nvPr/>
        </p:nvSpPr>
        <p:spPr>
          <a:xfrm rot="0">
            <a:off x="1028700" y="2341242"/>
            <a:ext cx="5136595"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4.6.Giao diện quản lý môn học</a:t>
            </a:r>
          </a:p>
        </p:txBody>
      </p:sp>
      <p:sp>
        <p:nvSpPr>
          <p:cNvPr name="TextBox 7" id="7"/>
          <p:cNvSpPr txBox="true"/>
          <p:nvPr/>
        </p:nvSpPr>
        <p:spPr>
          <a:xfrm rot="0">
            <a:off x="9999699" y="8555285"/>
            <a:ext cx="4688681" cy="4191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Sanchez"/>
              </a:rPr>
              <a:t>Giao diện Quản lý môn học</a:t>
            </a:r>
          </a:p>
        </p:txBody>
      </p:sp>
      <p:sp>
        <p:nvSpPr>
          <p:cNvPr name="TextBox 8" id="8"/>
          <p:cNvSpPr txBox="true"/>
          <p:nvPr/>
        </p:nvSpPr>
        <p:spPr>
          <a:xfrm rot="0">
            <a:off x="1028700" y="2895296"/>
            <a:ext cx="8297855" cy="6286500"/>
          </a:xfrm>
          <a:prstGeom prst="rect">
            <a:avLst/>
          </a:prstGeom>
        </p:spPr>
        <p:txBody>
          <a:bodyPr anchor="t" rtlCol="false" tIns="0" lIns="0" bIns="0" rIns="0">
            <a:spAutoFit/>
          </a:bodyPr>
          <a:lstStyle/>
          <a:p>
            <a:pPr algn="l">
              <a:lnSpc>
                <a:spcPts val="3359"/>
              </a:lnSpc>
            </a:pPr>
            <a:r>
              <a:rPr lang="en-US" sz="2799">
                <a:solidFill>
                  <a:srgbClr val="000000"/>
                </a:solidFill>
                <a:latin typeface="Sanchez"/>
              </a:rPr>
              <a:t>Bảng này trình bày một danh sách các môn học và thời lượng học tập tương ứng dành cho mỗi môn. Trong bảng, cột đầu tiên liệt kê các môn học khác nhau như Anh văn, Toán, Hóa học, Vật lý, Ngữ văn, Lịch sử và các môn khác. Cột thứ hai hiển thị mã viết tắt của môn học và cột cuối cùng là cột "Mã GV", giả sử đề cập đến mã giáo viên.</a:t>
            </a:r>
          </a:p>
          <a:p>
            <a:pPr algn="l">
              <a:lnSpc>
                <a:spcPts val="3359"/>
              </a:lnSpc>
            </a:pPr>
          </a:p>
          <a:p>
            <a:pPr algn="l">
              <a:lnSpc>
                <a:spcPts val="3359"/>
              </a:lnSpc>
            </a:pPr>
            <a:r>
              <a:rPr lang="en-US" sz="2799">
                <a:solidFill>
                  <a:srgbClr val="000000"/>
                </a:solidFill>
                <a:latin typeface="Sanchez"/>
              </a:rPr>
              <a:t>Điều đáng chú ý là thời lượng học tập cho mỗi môn khác nhau. Bảng này có thể là một phần của chương trình quản lý thời khóa biểu tại một trường học hoặc một công cụ lập kế hoạch thời gian học tập.</a:t>
            </a:r>
          </a:p>
          <a:p>
            <a:pPr algn="l">
              <a:lnSpc>
                <a:spcPts val="3359"/>
              </a:lnSpc>
              <a:spcBef>
                <a:spcPct val="0"/>
              </a:spcBef>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a:off x="-412920" y="510100"/>
            <a:ext cx="18631950" cy="57150"/>
          </a:xfrm>
          <a:prstGeom prst="line">
            <a:avLst/>
          </a:prstGeom>
          <a:ln cap="rnd" w="19050">
            <a:solidFill>
              <a:srgbClr val="3F3533"/>
            </a:solidFill>
            <a:prstDash val="solid"/>
            <a:headEnd type="none" len="sm" w="sm"/>
            <a:tailEnd type="none" len="sm" w="sm"/>
          </a:ln>
        </p:spPr>
      </p:sp>
      <p:sp>
        <p:nvSpPr>
          <p:cNvPr name="AutoShape 3" id="3"/>
          <p:cNvSpPr/>
          <p:nvPr/>
        </p:nvSpPr>
        <p:spPr>
          <a:xfrm>
            <a:off x="-171975" y="9716800"/>
            <a:ext cx="18631950" cy="5715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4192593" y="2769867"/>
            <a:ext cx="9424324" cy="5125954"/>
          </a:xfrm>
          <a:custGeom>
            <a:avLst/>
            <a:gdLst/>
            <a:ahLst/>
            <a:cxnLst/>
            <a:rect r="r" b="b" t="t" l="l"/>
            <a:pathLst>
              <a:path h="5125954" w="9424324">
                <a:moveTo>
                  <a:pt x="0" y="0"/>
                </a:moveTo>
                <a:lnTo>
                  <a:pt x="9424323" y="0"/>
                </a:lnTo>
                <a:lnTo>
                  <a:pt x="9424323" y="5125954"/>
                </a:lnTo>
                <a:lnTo>
                  <a:pt x="0" y="5125954"/>
                </a:lnTo>
                <a:lnTo>
                  <a:pt x="0" y="0"/>
                </a:lnTo>
                <a:close/>
              </a:path>
            </a:pathLst>
          </a:custGeom>
          <a:blipFill>
            <a:blip r:embed="rId3"/>
            <a:stretch>
              <a:fillRect l="0" t="0" r="0" b="0"/>
            </a:stretch>
          </a:blipFill>
        </p:spPr>
      </p:sp>
      <p:sp>
        <p:nvSpPr>
          <p:cNvPr name="Freeform 5" id="5"/>
          <p:cNvSpPr/>
          <p:nvPr/>
        </p:nvSpPr>
        <p:spPr>
          <a:xfrm flipH="false" flipV="false" rot="0">
            <a:off x="3006800" y="8004244"/>
            <a:ext cx="10989908" cy="751066"/>
          </a:xfrm>
          <a:custGeom>
            <a:avLst/>
            <a:gdLst/>
            <a:ahLst/>
            <a:cxnLst/>
            <a:rect r="r" b="b" t="t" l="l"/>
            <a:pathLst>
              <a:path h="751066" w="10989908">
                <a:moveTo>
                  <a:pt x="0" y="0"/>
                </a:moveTo>
                <a:lnTo>
                  <a:pt x="10989908" y="0"/>
                </a:lnTo>
                <a:lnTo>
                  <a:pt x="10989908" y="751066"/>
                </a:lnTo>
                <a:lnTo>
                  <a:pt x="0" y="751066"/>
                </a:lnTo>
                <a:lnTo>
                  <a:pt x="0" y="0"/>
                </a:lnTo>
                <a:close/>
              </a:path>
            </a:pathLst>
          </a:custGeom>
          <a:blipFill>
            <a:blip r:embed="rId4"/>
            <a:stretch>
              <a:fillRect l="0" t="-59305" r="0" b="-197684"/>
            </a:stretch>
          </a:blipFill>
        </p:spPr>
      </p:sp>
      <p:sp>
        <p:nvSpPr>
          <p:cNvPr name="TextBox 6" id="6"/>
          <p:cNvSpPr txBox="true"/>
          <p:nvPr/>
        </p:nvSpPr>
        <p:spPr>
          <a:xfrm rot="0">
            <a:off x="2565993" y="576775"/>
            <a:ext cx="13945282"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7" id="7"/>
          <p:cNvSpPr txBox="true"/>
          <p:nvPr/>
        </p:nvSpPr>
        <p:spPr>
          <a:xfrm rot="0">
            <a:off x="1030400" y="2331717"/>
            <a:ext cx="5136595"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4.6.Giao diện quản lý môn học</a:t>
            </a:r>
          </a:p>
        </p:txBody>
      </p:sp>
      <p:sp>
        <p:nvSpPr>
          <p:cNvPr name="TextBox 8" id="8"/>
          <p:cNvSpPr txBox="true"/>
          <p:nvPr/>
        </p:nvSpPr>
        <p:spPr>
          <a:xfrm rot="0">
            <a:off x="6173364" y="9039225"/>
            <a:ext cx="4675942" cy="4191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Sanchez"/>
              </a:rPr>
              <a:t>Thêm môn học thành công</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1633624">
            <a:off x="13417975" y="1069475"/>
            <a:ext cx="5834850" cy="0"/>
          </a:xfrm>
          <a:prstGeom prst="line">
            <a:avLst/>
          </a:prstGeom>
          <a:ln cap="rnd" w="19050">
            <a:solidFill>
              <a:srgbClr val="3F3533"/>
            </a:solidFill>
            <a:prstDash val="solid"/>
            <a:headEnd type="none" len="sm" w="sm"/>
            <a:tailEnd type="none" len="sm" w="sm"/>
          </a:ln>
        </p:spPr>
      </p:sp>
      <p:sp>
        <p:nvSpPr>
          <p:cNvPr name="TextBox 5" id="5"/>
          <p:cNvSpPr txBox="true"/>
          <p:nvPr/>
        </p:nvSpPr>
        <p:spPr>
          <a:xfrm rot="0">
            <a:off x="1517925" y="586300"/>
            <a:ext cx="7626075" cy="819150"/>
          </a:xfrm>
          <a:prstGeom prst="rect">
            <a:avLst/>
          </a:prstGeom>
        </p:spPr>
        <p:txBody>
          <a:bodyPr anchor="t" rtlCol="false" tIns="0" lIns="0" bIns="0" rIns="0">
            <a:spAutoFit/>
          </a:bodyPr>
          <a:lstStyle/>
          <a:p>
            <a:pPr algn="l">
              <a:lnSpc>
                <a:spcPts val="6599"/>
              </a:lnSpc>
            </a:pPr>
            <a:r>
              <a:rPr lang="en-US" sz="5499">
                <a:solidFill>
                  <a:srgbClr val="000000"/>
                </a:solidFill>
                <a:latin typeface="Sanchez"/>
              </a:rPr>
              <a:t>Chương 1 : Giới thiệu</a:t>
            </a:r>
          </a:p>
        </p:txBody>
      </p:sp>
      <p:sp>
        <p:nvSpPr>
          <p:cNvPr name="TextBox 6" id="6"/>
          <p:cNvSpPr txBox="true"/>
          <p:nvPr/>
        </p:nvSpPr>
        <p:spPr>
          <a:xfrm rot="0">
            <a:off x="896627" y="1743408"/>
            <a:ext cx="16230600" cy="253365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Arimo Bold"/>
              </a:rPr>
              <a:t>3. </a:t>
            </a:r>
            <a:r>
              <a:rPr lang="en-US" sz="2799">
                <a:solidFill>
                  <a:srgbClr val="000000"/>
                </a:solidFill>
                <a:latin typeface="Arimo Bold"/>
              </a:rPr>
              <a:t>Đối tượng và phạm vi nghiên cứu</a:t>
            </a:r>
          </a:p>
          <a:p>
            <a:pPr algn="l">
              <a:lnSpc>
                <a:spcPts val="3359"/>
              </a:lnSpc>
              <a:spcBef>
                <a:spcPct val="0"/>
              </a:spcBef>
            </a:pPr>
          </a:p>
          <a:p>
            <a:pPr algn="l">
              <a:lnSpc>
                <a:spcPts val="3359"/>
              </a:lnSpc>
              <a:spcBef>
                <a:spcPct val="0"/>
              </a:spcBef>
            </a:pPr>
            <a:r>
              <a:rPr lang="en-US" sz="2799">
                <a:solidFill>
                  <a:srgbClr val="000000"/>
                </a:solidFill>
                <a:latin typeface="Sanchez"/>
              </a:rPr>
              <a:t>    - Đối tượng nghiên cứu: Phần mềm quản lý điểm học sinh.</a:t>
            </a:r>
          </a:p>
          <a:p>
            <a:pPr algn="l">
              <a:lnSpc>
                <a:spcPts val="3359"/>
              </a:lnSpc>
              <a:spcBef>
                <a:spcPct val="0"/>
              </a:spcBef>
            </a:pPr>
          </a:p>
          <a:p>
            <a:pPr algn="l">
              <a:lnSpc>
                <a:spcPts val="3359"/>
              </a:lnSpc>
              <a:spcBef>
                <a:spcPct val="0"/>
              </a:spcBef>
            </a:pPr>
            <a:r>
              <a:rPr lang="en-US" sz="2799">
                <a:solidFill>
                  <a:srgbClr val="000000"/>
                </a:solidFill>
                <a:latin typeface="Sanchez"/>
              </a:rPr>
              <a:t>    - Phạm vi nghiên cứu: Học sinh, giáo viên và nhân viên quản lý sử dụng phần mềm quản lý điểm học sinh.</a:t>
            </a:r>
          </a:p>
        </p:txBody>
      </p:sp>
      <p:sp>
        <p:nvSpPr>
          <p:cNvPr name="TextBox 7" id="7"/>
          <p:cNvSpPr txBox="true"/>
          <p:nvPr/>
        </p:nvSpPr>
        <p:spPr>
          <a:xfrm rot="0">
            <a:off x="1028700" y="5930129"/>
            <a:ext cx="16353148" cy="211455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Arimo Bold"/>
              </a:rPr>
              <a:t>4. Phương pháp nghiên cứu</a:t>
            </a:r>
          </a:p>
          <a:p>
            <a:pPr algn="l">
              <a:lnSpc>
                <a:spcPts val="3359"/>
              </a:lnSpc>
              <a:spcBef>
                <a:spcPct val="0"/>
              </a:spcBef>
            </a:pPr>
          </a:p>
          <a:p>
            <a:pPr algn="l">
              <a:lnSpc>
                <a:spcPts val="3359"/>
              </a:lnSpc>
              <a:spcBef>
                <a:spcPct val="0"/>
              </a:spcBef>
            </a:pPr>
            <a:r>
              <a:rPr lang="en-US" sz="2799">
                <a:solidFill>
                  <a:srgbClr val="000000"/>
                </a:solidFill>
                <a:latin typeface="Sanchez"/>
              </a:rPr>
              <a:t>    - </a:t>
            </a:r>
            <a:r>
              <a:rPr lang="en-US" sz="2799">
                <a:solidFill>
                  <a:srgbClr val="000000"/>
                </a:solidFill>
                <a:latin typeface="Sanchez"/>
              </a:rPr>
              <a:t>Phương pháp phân tích</a:t>
            </a:r>
          </a:p>
          <a:p>
            <a:pPr algn="l">
              <a:lnSpc>
                <a:spcPts val="3359"/>
              </a:lnSpc>
              <a:spcBef>
                <a:spcPct val="0"/>
              </a:spcBef>
            </a:pPr>
          </a:p>
          <a:p>
            <a:pPr algn="l">
              <a:lnSpc>
                <a:spcPts val="3359"/>
              </a:lnSpc>
              <a:spcBef>
                <a:spcPct val="0"/>
              </a:spcBef>
            </a:pPr>
            <a:r>
              <a:rPr lang="en-US" sz="2799">
                <a:solidFill>
                  <a:srgbClr val="000000"/>
                </a:solidFill>
                <a:latin typeface="Sanchez"/>
              </a:rPr>
              <a:t>    - Phương pháp tổng hợp</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a:off x="-343979" y="500575"/>
            <a:ext cx="18631950" cy="5715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3050036" y="2769867"/>
            <a:ext cx="11841796" cy="6155058"/>
          </a:xfrm>
          <a:custGeom>
            <a:avLst/>
            <a:gdLst/>
            <a:ahLst/>
            <a:cxnLst/>
            <a:rect r="r" b="b" t="t" l="l"/>
            <a:pathLst>
              <a:path h="6155058" w="11841796">
                <a:moveTo>
                  <a:pt x="0" y="0"/>
                </a:moveTo>
                <a:lnTo>
                  <a:pt x="11841796" y="0"/>
                </a:lnTo>
                <a:lnTo>
                  <a:pt x="11841796" y="6155058"/>
                </a:lnTo>
                <a:lnTo>
                  <a:pt x="0" y="6155058"/>
                </a:lnTo>
                <a:lnTo>
                  <a:pt x="0" y="0"/>
                </a:lnTo>
                <a:close/>
              </a:path>
            </a:pathLst>
          </a:custGeom>
          <a:blipFill>
            <a:blip r:embed="rId3"/>
            <a:stretch>
              <a:fillRect l="0" t="0" r="0" b="0"/>
            </a:stretch>
          </a:blipFill>
        </p:spPr>
      </p:sp>
      <p:sp>
        <p:nvSpPr>
          <p:cNvPr name="TextBox 5" id="5"/>
          <p:cNvSpPr txBox="true"/>
          <p:nvPr/>
        </p:nvSpPr>
        <p:spPr>
          <a:xfrm rot="0">
            <a:off x="6490387" y="9048750"/>
            <a:ext cx="4676455" cy="4191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Sanchez"/>
              </a:rPr>
              <a:t>Giao diện quản lý điểm</a:t>
            </a:r>
          </a:p>
        </p:txBody>
      </p:sp>
      <p:sp>
        <p:nvSpPr>
          <p:cNvPr name="TextBox 6" id="6"/>
          <p:cNvSpPr txBox="true"/>
          <p:nvPr/>
        </p:nvSpPr>
        <p:spPr>
          <a:xfrm rot="0">
            <a:off x="2564462" y="576775"/>
            <a:ext cx="13946813"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7" id="7"/>
          <p:cNvSpPr txBox="true"/>
          <p:nvPr/>
        </p:nvSpPr>
        <p:spPr>
          <a:xfrm rot="0">
            <a:off x="1028700" y="2331717"/>
            <a:ext cx="5137159"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4.6.Giao diện quản lý điểm</a:t>
            </a:r>
          </a:p>
        </p:txBody>
      </p:sp>
    </p:spTree>
  </p:cSld>
  <p:clrMapOvr>
    <a:masterClrMapping/>
  </p:clrMapOvr>
</p:sld>
</file>

<file path=ppt/slides/slide41.xml><?xml version="1.0" encoding="utf-8"?>
<p:sld xmlns:p="http://schemas.openxmlformats.org/presentationml/2006/main" xmlns:a="http://schemas.openxmlformats.org/drawingml/2006/main">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8986249">
            <a:off x="13066890" y="8950575"/>
            <a:ext cx="6601420" cy="0"/>
          </a:xfrm>
          <a:prstGeom prst="line">
            <a:avLst/>
          </a:prstGeom>
          <a:ln cap="rnd" w="19050">
            <a:solidFill>
              <a:srgbClr val="3F3533"/>
            </a:solidFill>
            <a:prstDash val="solid"/>
            <a:headEnd type="none" len="sm" w="sm"/>
            <a:tailEnd type="none" len="sm" w="sm"/>
          </a:ln>
        </p:spPr>
      </p:sp>
      <p:sp>
        <p:nvSpPr>
          <p:cNvPr name="TextBox 5" id="5"/>
          <p:cNvSpPr txBox="true"/>
          <p:nvPr/>
        </p:nvSpPr>
        <p:spPr>
          <a:xfrm rot="0">
            <a:off x="1749859" y="3037000"/>
            <a:ext cx="14761416" cy="586740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Sanchez"/>
              </a:rPr>
              <a:t>Các đặc điểm chính của bảng là:</a:t>
            </a:r>
          </a:p>
          <a:p>
            <a:pPr algn="l">
              <a:lnSpc>
                <a:spcPts val="3359"/>
              </a:lnSpc>
              <a:spcBef>
                <a:spcPct val="0"/>
              </a:spcBef>
            </a:pPr>
          </a:p>
          <a:p>
            <a:pPr algn="l" marL="604519" indent="-302260" lvl="1">
              <a:lnSpc>
                <a:spcPts val="3359"/>
              </a:lnSpc>
              <a:buAutoNum type="arabicPeriod" startAt="1"/>
            </a:pPr>
            <a:r>
              <a:rPr lang="en-US" sz="2799">
                <a:solidFill>
                  <a:srgbClr val="000000"/>
                </a:solidFill>
                <a:latin typeface="Sanchez"/>
              </a:rPr>
              <a:t>Theo dõi và quản lý điểm số của sinh viên cho các môn học khác nhau như Toán, Vật lý, Hóa học, v.v.</a:t>
            </a:r>
          </a:p>
          <a:p>
            <a:pPr algn="l" marL="604519" indent="-302260" lvl="1">
              <a:lnSpc>
                <a:spcPts val="3359"/>
              </a:lnSpc>
              <a:buAutoNum type="arabicPeriod" startAt="1"/>
            </a:pPr>
            <a:r>
              <a:rPr lang="en-US" sz="2799">
                <a:solidFill>
                  <a:srgbClr val="000000"/>
                </a:solidFill>
                <a:latin typeface="Sanchez"/>
              </a:rPr>
              <a:t>Cột đầu tiên liệt kê mã số sinh viên.</a:t>
            </a:r>
          </a:p>
          <a:p>
            <a:pPr algn="l" marL="604519" indent="-302260" lvl="1">
              <a:lnSpc>
                <a:spcPts val="3359"/>
              </a:lnSpc>
              <a:buAutoNum type="arabicPeriod" startAt="1"/>
            </a:pPr>
            <a:r>
              <a:rPr lang="en-US" sz="2799">
                <a:solidFill>
                  <a:srgbClr val="000000"/>
                </a:solidFill>
                <a:latin typeface="Sanchez"/>
              </a:rPr>
              <a:t>Các cột tiếp theo tương ứng với các môn học và chứa điểm số cho từng môn của mỗi sinh viên.</a:t>
            </a:r>
          </a:p>
          <a:p>
            <a:pPr algn="l" marL="604519" indent="-302260" lvl="1">
              <a:lnSpc>
                <a:spcPts val="3359"/>
              </a:lnSpc>
              <a:buAutoNum type="arabicPeriod" startAt="1"/>
            </a:pPr>
            <a:r>
              <a:rPr lang="en-US" sz="2799">
                <a:solidFill>
                  <a:srgbClr val="000000"/>
                </a:solidFill>
                <a:latin typeface="Sanchez"/>
              </a:rPr>
              <a:t>Có thể quan sát tiến độ và theo dõi điểm số của sinh viên qua các đợt thi/kiểm tra khác nhau trong suốt khóa học.</a:t>
            </a:r>
          </a:p>
          <a:p>
            <a:pPr algn="l" marL="604519" indent="-302260" lvl="1">
              <a:lnSpc>
                <a:spcPts val="3359"/>
              </a:lnSpc>
              <a:buAutoNum type="arabicPeriod" startAt="1"/>
            </a:pPr>
            <a:r>
              <a:rPr lang="en-US" sz="2799">
                <a:solidFill>
                  <a:srgbClr val="000000"/>
                </a:solidFill>
                <a:latin typeface="Sanchez"/>
              </a:rPr>
              <a:t>Giao diện cũng cho phép nhập điểm, lọc, tìm kiếm thông tin sinh viên dễ dàng.</a:t>
            </a:r>
          </a:p>
          <a:p>
            <a:pPr algn="l">
              <a:lnSpc>
                <a:spcPts val="3359"/>
              </a:lnSpc>
              <a:spcBef>
                <a:spcPct val="0"/>
              </a:spcBef>
            </a:pPr>
          </a:p>
          <a:p>
            <a:pPr algn="l">
              <a:lnSpc>
                <a:spcPts val="3359"/>
              </a:lnSpc>
              <a:spcBef>
                <a:spcPct val="0"/>
              </a:spcBef>
            </a:pPr>
            <a:r>
              <a:rPr lang="en-US" sz="2799">
                <a:solidFill>
                  <a:srgbClr val="000000"/>
                </a:solidFill>
                <a:latin typeface="Sanchez"/>
              </a:rPr>
              <a:t>Đây là một công cụ quản lý điểm số hiệu quả, giúp giáo viên/nhà trường theo dõi kết quả học tập của sinh viên một cách chi tiết và có hệ thống. Thay vì quản lý sửa điện, chức năng chính là quản lý và báo cáo điểm số.</a:t>
            </a:r>
          </a:p>
        </p:txBody>
      </p:sp>
      <p:sp>
        <p:nvSpPr>
          <p:cNvPr name="TextBox 6" id="6"/>
          <p:cNvSpPr txBox="true"/>
          <p:nvPr/>
        </p:nvSpPr>
        <p:spPr>
          <a:xfrm rot="0">
            <a:off x="2564462" y="576775"/>
            <a:ext cx="13946813"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7" id="7"/>
          <p:cNvSpPr txBox="true"/>
          <p:nvPr/>
        </p:nvSpPr>
        <p:spPr>
          <a:xfrm rot="0">
            <a:off x="1028700" y="2331717"/>
            <a:ext cx="5137159"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4.6.Giao diện quản lý điểm</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7961098" y="2340746"/>
            <a:ext cx="9839057" cy="4985059"/>
          </a:xfrm>
          <a:custGeom>
            <a:avLst/>
            <a:gdLst/>
            <a:ahLst/>
            <a:cxnLst/>
            <a:rect r="r" b="b" t="t" l="l"/>
            <a:pathLst>
              <a:path h="4985059" w="9839057">
                <a:moveTo>
                  <a:pt x="0" y="0"/>
                </a:moveTo>
                <a:lnTo>
                  <a:pt x="9839056" y="0"/>
                </a:lnTo>
                <a:lnTo>
                  <a:pt x="9839056" y="4985059"/>
                </a:lnTo>
                <a:lnTo>
                  <a:pt x="0" y="4985059"/>
                </a:lnTo>
                <a:lnTo>
                  <a:pt x="0" y="0"/>
                </a:lnTo>
                <a:close/>
              </a:path>
            </a:pathLst>
          </a:custGeom>
          <a:blipFill>
            <a:blip r:embed="rId3"/>
            <a:stretch>
              <a:fillRect l="0" t="0" r="0" b="-199"/>
            </a:stretch>
          </a:blipFill>
        </p:spPr>
      </p:sp>
      <p:sp>
        <p:nvSpPr>
          <p:cNvPr name="TextBox 5" id="5"/>
          <p:cNvSpPr txBox="true"/>
          <p:nvPr/>
        </p:nvSpPr>
        <p:spPr>
          <a:xfrm rot="0">
            <a:off x="2564462" y="576775"/>
            <a:ext cx="13946813"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6" id="6"/>
          <p:cNvSpPr txBox="true"/>
          <p:nvPr/>
        </p:nvSpPr>
        <p:spPr>
          <a:xfrm rot="0">
            <a:off x="1028700" y="2205550"/>
            <a:ext cx="4309947"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4.7.Giao diện tổng kết</a:t>
            </a:r>
          </a:p>
        </p:txBody>
      </p:sp>
      <p:sp>
        <p:nvSpPr>
          <p:cNvPr name="TextBox 7" id="7"/>
          <p:cNvSpPr txBox="true"/>
          <p:nvPr/>
        </p:nvSpPr>
        <p:spPr>
          <a:xfrm rot="0">
            <a:off x="11847986" y="7325805"/>
            <a:ext cx="3330773" cy="438150"/>
          </a:xfrm>
          <a:prstGeom prst="rect">
            <a:avLst/>
          </a:prstGeom>
        </p:spPr>
        <p:txBody>
          <a:bodyPr anchor="t" rtlCol="false" tIns="0" lIns="0" bIns="0" rIns="0">
            <a:spAutoFit/>
          </a:bodyPr>
          <a:lstStyle/>
          <a:p>
            <a:pPr algn="ctr">
              <a:lnSpc>
                <a:spcPts val="3480"/>
              </a:lnSpc>
              <a:spcBef>
                <a:spcPct val="0"/>
              </a:spcBef>
            </a:pPr>
            <a:r>
              <a:rPr lang="en-US" sz="2900">
                <a:solidFill>
                  <a:srgbClr val="000000"/>
                </a:solidFill>
                <a:latin typeface="Sanchez"/>
              </a:rPr>
              <a:t>Giao diện tổng kết</a:t>
            </a:r>
          </a:p>
        </p:txBody>
      </p:sp>
      <p:sp>
        <p:nvSpPr>
          <p:cNvPr name="TextBox 8" id="8"/>
          <p:cNvSpPr txBox="true"/>
          <p:nvPr/>
        </p:nvSpPr>
        <p:spPr>
          <a:xfrm rot="0">
            <a:off x="1028700" y="3172905"/>
            <a:ext cx="5625303" cy="4381500"/>
          </a:xfrm>
          <a:prstGeom prst="rect">
            <a:avLst/>
          </a:prstGeom>
        </p:spPr>
        <p:txBody>
          <a:bodyPr anchor="t" rtlCol="false" tIns="0" lIns="0" bIns="0" rIns="0">
            <a:spAutoFit/>
          </a:bodyPr>
          <a:lstStyle/>
          <a:p>
            <a:pPr algn="l">
              <a:lnSpc>
                <a:spcPts val="3480"/>
              </a:lnSpc>
              <a:spcBef>
                <a:spcPct val="0"/>
              </a:spcBef>
            </a:pPr>
            <a:r>
              <a:rPr lang="en-US" sz="2900">
                <a:solidFill>
                  <a:srgbClr val="000000"/>
                </a:solidFill>
                <a:latin typeface="Sanchez"/>
              </a:rPr>
              <a:t>B</a:t>
            </a:r>
            <a:r>
              <a:rPr lang="en-US" sz="2900">
                <a:solidFill>
                  <a:srgbClr val="000000"/>
                </a:solidFill>
                <a:latin typeface="Sanchez"/>
              </a:rPr>
              <a:t>ảng điểm quản lý điểm số của sinh viên cho các môn học khác nhau. Bảng bao gồm các cột hiển thị mã số sinh viên, họ tên, lớp, và các cột tương ứng với các môn học như Toán, Đọc, Ngữ văn, Lý, Hóa, Sinh, Văn, Ngữ văn,... Trong mỗi môn học, điểm số của sinh viên được ghi lại.</a:t>
            </a:r>
          </a:p>
        </p:txBody>
      </p:sp>
      <p:sp>
        <p:nvSpPr>
          <p:cNvPr name="TextBox 9" id="9"/>
          <p:cNvSpPr txBox="true"/>
          <p:nvPr/>
        </p:nvSpPr>
        <p:spPr>
          <a:xfrm rot="0">
            <a:off x="1028700" y="7943850"/>
            <a:ext cx="16230600" cy="1314450"/>
          </a:xfrm>
          <a:prstGeom prst="rect">
            <a:avLst/>
          </a:prstGeom>
        </p:spPr>
        <p:txBody>
          <a:bodyPr anchor="t" rtlCol="false" tIns="0" lIns="0" bIns="0" rIns="0">
            <a:spAutoFit/>
          </a:bodyPr>
          <a:lstStyle/>
          <a:p>
            <a:pPr algn="l">
              <a:lnSpc>
                <a:spcPts val="3480"/>
              </a:lnSpc>
              <a:spcBef>
                <a:spcPct val="0"/>
              </a:spcBef>
            </a:pPr>
            <a:r>
              <a:rPr lang="en-US" sz="2900">
                <a:solidFill>
                  <a:srgbClr val="000000"/>
                </a:solidFill>
                <a:latin typeface="Sanchez"/>
              </a:rPr>
              <a:t>M</a:t>
            </a:r>
            <a:r>
              <a:rPr lang="en-US" sz="2900">
                <a:solidFill>
                  <a:srgbClr val="000000"/>
                </a:solidFill>
                <a:latin typeface="Sanchez"/>
              </a:rPr>
              <a:t>ột vùng để lọc và hiển thị thông tin theo năm học, lớp hoặc học kỳ cụ thể. Giao diện này giúp giáo viên hoặc nhà trường dễ dàng theo dõi, cập nhật và quản lý điểm số của sinh viên cho từng môn một cách có hệ thống và chi tiết.</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9904080" y="3219892"/>
            <a:ext cx="7611718" cy="3753870"/>
          </a:xfrm>
          <a:custGeom>
            <a:avLst/>
            <a:gdLst/>
            <a:ahLst/>
            <a:cxnLst/>
            <a:rect r="r" b="b" t="t" l="l"/>
            <a:pathLst>
              <a:path h="3753870" w="7611718">
                <a:moveTo>
                  <a:pt x="0" y="0"/>
                </a:moveTo>
                <a:lnTo>
                  <a:pt x="7611718" y="0"/>
                </a:lnTo>
                <a:lnTo>
                  <a:pt x="7611718" y="3753870"/>
                </a:lnTo>
                <a:lnTo>
                  <a:pt x="0" y="3753870"/>
                </a:lnTo>
                <a:lnTo>
                  <a:pt x="0" y="0"/>
                </a:lnTo>
                <a:close/>
              </a:path>
            </a:pathLst>
          </a:custGeom>
          <a:blipFill>
            <a:blip r:embed="rId2"/>
            <a:stretch>
              <a:fillRect l="0" t="-1367" r="0" b="-1572"/>
            </a:stretch>
          </a:blipFill>
        </p:spPr>
      </p:sp>
      <p:grpSp>
        <p:nvGrpSpPr>
          <p:cNvPr name="Group 5" id="5"/>
          <p:cNvGrpSpPr/>
          <p:nvPr/>
        </p:nvGrpSpPr>
        <p:grpSpPr>
          <a:xfrm rot="0">
            <a:off x="16300845" y="6535038"/>
            <a:ext cx="826771" cy="500725"/>
            <a:chOff x="0" y="0"/>
            <a:chExt cx="1342053" cy="812800"/>
          </a:xfrm>
        </p:grpSpPr>
        <p:sp>
          <p:nvSpPr>
            <p:cNvPr name="Freeform 6" id="6"/>
            <p:cNvSpPr/>
            <p:nvPr/>
          </p:nvSpPr>
          <p:spPr>
            <a:xfrm flipH="false" flipV="false" rot="0">
              <a:off x="0" y="0"/>
              <a:ext cx="1342053" cy="812800"/>
            </a:xfrm>
            <a:custGeom>
              <a:avLst/>
              <a:gdLst/>
              <a:ahLst/>
              <a:cxnLst/>
              <a:rect r="r" b="b" t="t" l="l"/>
              <a:pathLst>
                <a:path h="812800" w="1342053">
                  <a:moveTo>
                    <a:pt x="671027" y="0"/>
                  </a:moveTo>
                  <a:cubicBezTo>
                    <a:pt x="300429" y="0"/>
                    <a:pt x="0" y="181951"/>
                    <a:pt x="0" y="406400"/>
                  </a:cubicBezTo>
                  <a:cubicBezTo>
                    <a:pt x="0" y="630849"/>
                    <a:pt x="300429" y="812800"/>
                    <a:pt x="671027" y="812800"/>
                  </a:cubicBezTo>
                  <a:cubicBezTo>
                    <a:pt x="1041624" y="812800"/>
                    <a:pt x="1342053" y="630849"/>
                    <a:pt x="1342053" y="406400"/>
                  </a:cubicBezTo>
                  <a:cubicBezTo>
                    <a:pt x="1342053" y="181951"/>
                    <a:pt x="1041624" y="0"/>
                    <a:pt x="671027" y="0"/>
                  </a:cubicBezTo>
                  <a:close/>
                </a:path>
              </a:pathLst>
            </a:custGeom>
            <a:solidFill>
              <a:srgbClr val="000000">
                <a:alpha val="0"/>
              </a:srgbClr>
            </a:solidFill>
            <a:ln w="38100" cap="sq">
              <a:solidFill>
                <a:srgbClr val="FF5757"/>
              </a:solidFill>
              <a:prstDash val="solid"/>
              <a:miter/>
            </a:ln>
          </p:spPr>
        </p:sp>
        <p:sp>
          <p:nvSpPr>
            <p:cNvPr name="TextBox 7" id="7"/>
            <p:cNvSpPr txBox="true"/>
            <p:nvPr/>
          </p:nvSpPr>
          <p:spPr>
            <a:xfrm>
              <a:off x="125817" y="76200"/>
              <a:ext cx="1090418" cy="660400"/>
            </a:xfrm>
            <a:prstGeom prst="rect">
              <a:avLst/>
            </a:prstGeom>
          </p:spPr>
          <p:txBody>
            <a:bodyPr anchor="ctr" rtlCol="false" tIns="50800" lIns="50800" bIns="50800" rIns="50800"/>
            <a:lstStyle/>
            <a:p>
              <a:pPr algn="ctr">
                <a:lnSpc>
                  <a:spcPts val="1596"/>
                </a:lnSpc>
              </a:pPr>
            </a:p>
          </p:txBody>
        </p:sp>
      </p:grpSp>
      <p:sp>
        <p:nvSpPr>
          <p:cNvPr name="Freeform 8" id="8"/>
          <p:cNvSpPr/>
          <p:nvPr/>
        </p:nvSpPr>
        <p:spPr>
          <a:xfrm flipH="false" flipV="false" rot="0">
            <a:off x="1219613" y="3219892"/>
            <a:ext cx="7367275" cy="3815871"/>
          </a:xfrm>
          <a:custGeom>
            <a:avLst/>
            <a:gdLst/>
            <a:ahLst/>
            <a:cxnLst/>
            <a:rect r="r" b="b" t="t" l="l"/>
            <a:pathLst>
              <a:path h="3815871" w="7367275">
                <a:moveTo>
                  <a:pt x="0" y="0"/>
                </a:moveTo>
                <a:lnTo>
                  <a:pt x="7367275" y="0"/>
                </a:lnTo>
                <a:lnTo>
                  <a:pt x="7367275" y="3815871"/>
                </a:lnTo>
                <a:lnTo>
                  <a:pt x="0" y="3815871"/>
                </a:lnTo>
                <a:lnTo>
                  <a:pt x="0" y="0"/>
                </a:lnTo>
                <a:close/>
              </a:path>
            </a:pathLst>
          </a:custGeom>
          <a:blipFill>
            <a:blip r:embed="rId3"/>
            <a:stretch>
              <a:fillRect l="0" t="0" r="0" b="0"/>
            </a:stretch>
          </a:blipFill>
        </p:spPr>
      </p:sp>
      <p:sp>
        <p:nvSpPr>
          <p:cNvPr name="TextBox 9" id="9"/>
          <p:cNvSpPr txBox="true"/>
          <p:nvPr/>
        </p:nvSpPr>
        <p:spPr>
          <a:xfrm rot="0">
            <a:off x="2564462" y="576775"/>
            <a:ext cx="13946813"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10" id="10"/>
          <p:cNvSpPr txBox="true"/>
          <p:nvPr/>
        </p:nvSpPr>
        <p:spPr>
          <a:xfrm rot="0">
            <a:off x="1028700" y="2205550"/>
            <a:ext cx="4309947"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4.7.Giao diện tổng kết</a:t>
            </a:r>
          </a:p>
        </p:txBody>
      </p:sp>
      <p:sp>
        <p:nvSpPr>
          <p:cNvPr name="TextBox 11" id="11"/>
          <p:cNvSpPr txBox="true"/>
          <p:nvPr/>
        </p:nvSpPr>
        <p:spPr>
          <a:xfrm rot="0">
            <a:off x="11123528" y="7205105"/>
            <a:ext cx="3330773" cy="438150"/>
          </a:xfrm>
          <a:prstGeom prst="rect">
            <a:avLst/>
          </a:prstGeom>
        </p:spPr>
        <p:txBody>
          <a:bodyPr anchor="t" rtlCol="false" tIns="0" lIns="0" bIns="0" rIns="0">
            <a:spAutoFit/>
          </a:bodyPr>
          <a:lstStyle/>
          <a:p>
            <a:pPr algn="ctr">
              <a:lnSpc>
                <a:spcPts val="3480"/>
              </a:lnSpc>
              <a:spcBef>
                <a:spcPct val="0"/>
              </a:spcBef>
            </a:pPr>
            <a:r>
              <a:rPr lang="en-US" sz="2900">
                <a:solidFill>
                  <a:srgbClr val="000000"/>
                </a:solidFill>
                <a:latin typeface="Sanchez"/>
              </a:rPr>
              <a:t>Giao diện tổng kết</a:t>
            </a:r>
          </a:p>
        </p:txBody>
      </p:sp>
      <p:sp>
        <p:nvSpPr>
          <p:cNvPr name="TextBox 12" id="12"/>
          <p:cNvSpPr txBox="true"/>
          <p:nvPr/>
        </p:nvSpPr>
        <p:spPr>
          <a:xfrm rot="0">
            <a:off x="1613481" y="7267106"/>
            <a:ext cx="6830169" cy="438150"/>
          </a:xfrm>
          <a:prstGeom prst="rect">
            <a:avLst/>
          </a:prstGeom>
        </p:spPr>
        <p:txBody>
          <a:bodyPr anchor="t" rtlCol="false" tIns="0" lIns="0" bIns="0" rIns="0">
            <a:spAutoFit/>
          </a:bodyPr>
          <a:lstStyle/>
          <a:p>
            <a:pPr algn="ctr">
              <a:lnSpc>
                <a:spcPts val="3480"/>
              </a:lnSpc>
              <a:spcBef>
                <a:spcPct val="0"/>
              </a:spcBef>
            </a:pPr>
            <a:r>
              <a:rPr lang="en-US" sz="2900">
                <a:solidFill>
                  <a:srgbClr val="000000"/>
                </a:solidFill>
                <a:latin typeface="Sanchez"/>
              </a:rPr>
              <a:t>Lọc và tìm kiếm theo năm  học và lớp</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1268194" y="2949639"/>
            <a:ext cx="15751612" cy="3556021"/>
          </a:xfrm>
          <a:custGeom>
            <a:avLst/>
            <a:gdLst/>
            <a:ahLst/>
            <a:cxnLst/>
            <a:rect r="r" b="b" t="t" l="l"/>
            <a:pathLst>
              <a:path h="3556021" w="15751612">
                <a:moveTo>
                  <a:pt x="0" y="0"/>
                </a:moveTo>
                <a:lnTo>
                  <a:pt x="15751612" y="0"/>
                </a:lnTo>
                <a:lnTo>
                  <a:pt x="15751612" y="3556021"/>
                </a:lnTo>
                <a:lnTo>
                  <a:pt x="0" y="3556021"/>
                </a:lnTo>
                <a:lnTo>
                  <a:pt x="0" y="0"/>
                </a:lnTo>
                <a:close/>
              </a:path>
            </a:pathLst>
          </a:custGeom>
          <a:blipFill>
            <a:blip r:embed="rId2"/>
            <a:stretch>
              <a:fillRect l="0" t="0" r="0" b="0"/>
            </a:stretch>
          </a:blipFill>
        </p:spPr>
      </p:sp>
      <p:sp>
        <p:nvSpPr>
          <p:cNvPr name="TextBox 5" id="5"/>
          <p:cNvSpPr txBox="true"/>
          <p:nvPr/>
        </p:nvSpPr>
        <p:spPr>
          <a:xfrm rot="0">
            <a:off x="2564462" y="576775"/>
            <a:ext cx="13946813"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6" id="6"/>
          <p:cNvSpPr txBox="true"/>
          <p:nvPr/>
        </p:nvSpPr>
        <p:spPr>
          <a:xfrm rot="0">
            <a:off x="1028700" y="2205550"/>
            <a:ext cx="4309947"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4.7.Giao diện tổng kết</a:t>
            </a:r>
          </a:p>
        </p:txBody>
      </p:sp>
      <p:sp>
        <p:nvSpPr>
          <p:cNvPr name="TextBox 7" id="7"/>
          <p:cNvSpPr txBox="true"/>
          <p:nvPr/>
        </p:nvSpPr>
        <p:spPr>
          <a:xfrm rot="0">
            <a:off x="6596124" y="7061659"/>
            <a:ext cx="4765477" cy="438150"/>
          </a:xfrm>
          <a:prstGeom prst="rect">
            <a:avLst/>
          </a:prstGeom>
        </p:spPr>
        <p:txBody>
          <a:bodyPr anchor="t" rtlCol="false" tIns="0" lIns="0" bIns="0" rIns="0">
            <a:spAutoFit/>
          </a:bodyPr>
          <a:lstStyle/>
          <a:p>
            <a:pPr algn="ctr">
              <a:lnSpc>
                <a:spcPts val="3480"/>
              </a:lnSpc>
              <a:spcBef>
                <a:spcPct val="0"/>
              </a:spcBef>
            </a:pPr>
            <a:r>
              <a:rPr lang="en-US" sz="2900">
                <a:solidFill>
                  <a:srgbClr val="000000"/>
                </a:solidFill>
                <a:latin typeface="Sanchez"/>
              </a:rPr>
              <a:t>Giao diện kết quả In Phiếu</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6918936" y="2958461"/>
            <a:ext cx="10539709" cy="5374553"/>
          </a:xfrm>
          <a:custGeom>
            <a:avLst/>
            <a:gdLst/>
            <a:ahLst/>
            <a:cxnLst/>
            <a:rect r="r" b="b" t="t" l="l"/>
            <a:pathLst>
              <a:path h="5374553" w="10539709">
                <a:moveTo>
                  <a:pt x="0" y="0"/>
                </a:moveTo>
                <a:lnTo>
                  <a:pt x="10539709" y="0"/>
                </a:lnTo>
                <a:lnTo>
                  <a:pt x="10539709" y="5374554"/>
                </a:lnTo>
                <a:lnTo>
                  <a:pt x="0" y="5374554"/>
                </a:lnTo>
                <a:lnTo>
                  <a:pt x="0" y="0"/>
                </a:lnTo>
                <a:close/>
              </a:path>
            </a:pathLst>
          </a:custGeom>
          <a:blipFill>
            <a:blip r:embed="rId2"/>
            <a:stretch>
              <a:fillRect l="0" t="0" r="0" b="0"/>
            </a:stretch>
          </a:blipFill>
        </p:spPr>
      </p:sp>
      <p:sp>
        <p:nvSpPr>
          <p:cNvPr name="TextBox 5" id="5"/>
          <p:cNvSpPr txBox="true"/>
          <p:nvPr/>
        </p:nvSpPr>
        <p:spPr>
          <a:xfrm rot="0">
            <a:off x="2564462" y="576775"/>
            <a:ext cx="13946813"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6" id="6"/>
          <p:cNvSpPr txBox="true"/>
          <p:nvPr/>
        </p:nvSpPr>
        <p:spPr>
          <a:xfrm rot="0">
            <a:off x="1028700" y="2205550"/>
            <a:ext cx="4309947"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4.7.Giao diện tìm kiếm</a:t>
            </a:r>
          </a:p>
        </p:txBody>
      </p:sp>
      <p:sp>
        <p:nvSpPr>
          <p:cNvPr name="TextBox 7" id="7"/>
          <p:cNvSpPr txBox="true"/>
          <p:nvPr/>
        </p:nvSpPr>
        <p:spPr>
          <a:xfrm rot="0">
            <a:off x="10833665" y="8547061"/>
            <a:ext cx="3408045" cy="438150"/>
          </a:xfrm>
          <a:prstGeom prst="rect">
            <a:avLst/>
          </a:prstGeom>
        </p:spPr>
        <p:txBody>
          <a:bodyPr anchor="t" rtlCol="false" tIns="0" lIns="0" bIns="0" rIns="0">
            <a:spAutoFit/>
          </a:bodyPr>
          <a:lstStyle/>
          <a:p>
            <a:pPr algn="ctr">
              <a:lnSpc>
                <a:spcPts val="3480"/>
              </a:lnSpc>
              <a:spcBef>
                <a:spcPct val="0"/>
              </a:spcBef>
            </a:pPr>
            <a:r>
              <a:rPr lang="en-US" sz="2900">
                <a:solidFill>
                  <a:srgbClr val="000000"/>
                </a:solidFill>
                <a:latin typeface="Sanchez"/>
              </a:rPr>
              <a:t>Giao diện tìm kiếm</a:t>
            </a:r>
          </a:p>
        </p:txBody>
      </p:sp>
      <p:sp>
        <p:nvSpPr>
          <p:cNvPr name="TextBox 8" id="8"/>
          <p:cNvSpPr txBox="true"/>
          <p:nvPr/>
        </p:nvSpPr>
        <p:spPr>
          <a:xfrm rot="0">
            <a:off x="1187580" y="2958461"/>
            <a:ext cx="5731356" cy="6134100"/>
          </a:xfrm>
          <a:prstGeom prst="rect">
            <a:avLst/>
          </a:prstGeom>
        </p:spPr>
        <p:txBody>
          <a:bodyPr anchor="t" rtlCol="false" tIns="0" lIns="0" bIns="0" rIns="0">
            <a:spAutoFit/>
          </a:bodyPr>
          <a:lstStyle/>
          <a:p>
            <a:pPr algn="l">
              <a:lnSpc>
                <a:spcPts val="3480"/>
              </a:lnSpc>
              <a:spcBef>
                <a:spcPct val="0"/>
              </a:spcBef>
            </a:pPr>
            <a:r>
              <a:rPr lang="en-US" sz="2900">
                <a:solidFill>
                  <a:srgbClr val="000000"/>
                </a:solidFill>
                <a:latin typeface="Sanchez"/>
              </a:rPr>
              <a:t>Trong giao diện, có một bảng hiển thị danh sách những người với các thông tin như tên, ngày và năm sinh, mã số nhân viên, vị trí làm việc và một số chi tiết khác.</a:t>
            </a:r>
          </a:p>
          <a:p>
            <a:pPr algn="l">
              <a:lnSpc>
                <a:spcPts val="3480"/>
              </a:lnSpc>
              <a:spcBef>
                <a:spcPct val="0"/>
              </a:spcBef>
            </a:pPr>
          </a:p>
          <a:p>
            <a:pPr algn="l">
              <a:lnSpc>
                <a:spcPts val="3480"/>
              </a:lnSpc>
              <a:spcBef>
                <a:spcPct val="0"/>
              </a:spcBef>
            </a:pPr>
            <a:r>
              <a:rPr lang="en-US" sz="2900">
                <a:solidFill>
                  <a:srgbClr val="000000"/>
                </a:solidFill>
                <a:latin typeface="Sanchez"/>
              </a:rPr>
              <a:t>Phần "Tìm kiếm" cho phép người dùng lọc thông tin bằng cách chọn năm học hoặc khối lớp cụ thể. Có ba tùy chọn tìm kiếm là "Tìm kiếm hệ thống", "Tìm khối học dưới" và "Tìm học sinh có mã học sinh".</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7033377" y="3089122"/>
            <a:ext cx="10225923" cy="5152091"/>
          </a:xfrm>
          <a:custGeom>
            <a:avLst/>
            <a:gdLst/>
            <a:ahLst/>
            <a:cxnLst/>
            <a:rect r="r" b="b" t="t" l="l"/>
            <a:pathLst>
              <a:path h="5152091" w="10225923">
                <a:moveTo>
                  <a:pt x="0" y="0"/>
                </a:moveTo>
                <a:lnTo>
                  <a:pt x="10225923" y="0"/>
                </a:lnTo>
                <a:lnTo>
                  <a:pt x="10225923" y="5152091"/>
                </a:lnTo>
                <a:lnTo>
                  <a:pt x="0" y="5152091"/>
                </a:lnTo>
                <a:lnTo>
                  <a:pt x="0" y="0"/>
                </a:lnTo>
                <a:close/>
              </a:path>
            </a:pathLst>
          </a:custGeom>
          <a:blipFill>
            <a:blip r:embed="rId2"/>
            <a:stretch>
              <a:fillRect l="0" t="0" r="0" b="0"/>
            </a:stretch>
          </a:blipFill>
        </p:spPr>
      </p:sp>
      <p:sp>
        <p:nvSpPr>
          <p:cNvPr name="TextBox 5" id="5"/>
          <p:cNvSpPr txBox="true"/>
          <p:nvPr/>
        </p:nvSpPr>
        <p:spPr>
          <a:xfrm rot="0">
            <a:off x="2564462" y="576775"/>
            <a:ext cx="13946813"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6" id="6"/>
          <p:cNvSpPr txBox="true"/>
          <p:nvPr/>
        </p:nvSpPr>
        <p:spPr>
          <a:xfrm rot="0">
            <a:off x="1028700" y="2205550"/>
            <a:ext cx="4309947"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4.7.Giao diện tìm kiếm</a:t>
            </a:r>
          </a:p>
        </p:txBody>
      </p:sp>
      <p:sp>
        <p:nvSpPr>
          <p:cNvPr name="TextBox 7" id="7"/>
          <p:cNvSpPr txBox="true"/>
          <p:nvPr/>
        </p:nvSpPr>
        <p:spPr>
          <a:xfrm rot="0">
            <a:off x="8903776" y="8537221"/>
            <a:ext cx="7607498" cy="438150"/>
          </a:xfrm>
          <a:prstGeom prst="rect">
            <a:avLst/>
          </a:prstGeom>
        </p:spPr>
        <p:txBody>
          <a:bodyPr anchor="t" rtlCol="false" tIns="0" lIns="0" bIns="0" rIns="0">
            <a:spAutoFit/>
          </a:bodyPr>
          <a:lstStyle/>
          <a:p>
            <a:pPr algn="ctr">
              <a:lnSpc>
                <a:spcPts val="3480"/>
              </a:lnSpc>
              <a:spcBef>
                <a:spcPct val="0"/>
              </a:spcBef>
            </a:pPr>
            <a:r>
              <a:rPr lang="en-US" sz="2900">
                <a:solidFill>
                  <a:srgbClr val="000000"/>
                </a:solidFill>
                <a:latin typeface="Sanchez"/>
              </a:rPr>
              <a:t>Nhập thông tin tìm kiếm thông tin tra cứu</a:t>
            </a:r>
          </a:p>
        </p:txBody>
      </p:sp>
      <p:sp>
        <p:nvSpPr>
          <p:cNvPr name="TextBox 8" id="8"/>
          <p:cNvSpPr txBox="true"/>
          <p:nvPr/>
        </p:nvSpPr>
        <p:spPr>
          <a:xfrm rot="0">
            <a:off x="792968" y="2914441"/>
            <a:ext cx="6240409" cy="6134100"/>
          </a:xfrm>
          <a:prstGeom prst="rect">
            <a:avLst/>
          </a:prstGeom>
        </p:spPr>
        <p:txBody>
          <a:bodyPr anchor="t" rtlCol="false" tIns="0" lIns="0" bIns="0" rIns="0">
            <a:spAutoFit/>
          </a:bodyPr>
          <a:lstStyle/>
          <a:p>
            <a:pPr algn="l" marL="626111" indent="-313055" lvl="1">
              <a:lnSpc>
                <a:spcPts val="3480"/>
              </a:lnSpc>
              <a:buFont typeface="Arial"/>
              <a:buChar char="•"/>
            </a:pPr>
            <a:r>
              <a:rPr lang="en-US" sz="2900">
                <a:solidFill>
                  <a:srgbClr val="000000"/>
                </a:solidFill>
                <a:latin typeface="Sanchez"/>
              </a:rPr>
              <a:t>Bảng dữ liệu: Hiển thị danh sách học sinh với các thông tin như họ tên, ngày sinh, năm sinh, lớp, chuyên ngành, khóa học và địa chỉ.</a:t>
            </a:r>
          </a:p>
          <a:p>
            <a:pPr algn="l" marL="626111" indent="-313055" lvl="1">
              <a:lnSpc>
                <a:spcPts val="3480"/>
              </a:lnSpc>
              <a:buFont typeface="Arial"/>
              <a:buChar char="•"/>
            </a:pPr>
            <a:r>
              <a:rPr lang="en-US" sz="2900">
                <a:solidFill>
                  <a:srgbClr val="000000"/>
                </a:solidFill>
                <a:latin typeface="Sanchez"/>
              </a:rPr>
              <a:t>Tìm kiếm: Cho phép tìm kiếm học sinh theo năm học hoặc khối lớp cụ thể.</a:t>
            </a:r>
          </a:p>
          <a:p>
            <a:pPr algn="l" marL="626111" indent="-313055" lvl="1">
              <a:lnSpc>
                <a:spcPts val="3480"/>
              </a:lnSpc>
              <a:buFont typeface="Arial"/>
              <a:buChar char="•"/>
            </a:pPr>
            <a:r>
              <a:rPr lang="en-US" sz="2900">
                <a:solidFill>
                  <a:srgbClr val="000000"/>
                </a:solidFill>
                <a:latin typeface="Sanchez"/>
              </a:rPr>
              <a:t>Tùy chọn tìm kiếm: Cung cấp các tùy chọn như "Tìm kiếm trên tất cả", "Tìm theo năm sinh", "Tìm theo học bạ" và "Tìm học sinh theo mã học sinh".</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7779039" y="2804205"/>
            <a:ext cx="9480261" cy="5117830"/>
          </a:xfrm>
          <a:custGeom>
            <a:avLst/>
            <a:gdLst/>
            <a:ahLst/>
            <a:cxnLst/>
            <a:rect r="r" b="b" t="t" l="l"/>
            <a:pathLst>
              <a:path h="5117830" w="9480261">
                <a:moveTo>
                  <a:pt x="0" y="0"/>
                </a:moveTo>
                <a:lnTo>
                  <a:pt x="9480261" y="0"/>
                </a:lnTo>
                <a:lnTo>
                  <a:pt x="9480261" y="5117830"/>
                </a:lnTo>
                <a:lnTo>
                  <a:pt x="0" y="5117830"/>
                </a:lnTo>
                <a:lnTo>
                  <a:pt x="0" y="0"/>
                </a:lnTo>
                <a:close/>
              </a:path>
            </a:pathLst>
          </a:custGeom>
          <a:blipFill>
            <a:blip r:embed="rId2"/>
            <a:stretch>
              <a:fillRect l="0" t="0" r="0" b="0"/>
            </a:stretch>
          </a:blipFill>
        </p:spPr>
      </p:sp>
      <p:sp>
        <p:nvSpPr>
          <p:cNvPr name="TextBox 5" id="5"/>
          <p:cNvSpPr txBox="true"/>
          <p:nvPr/>
        </p:nvSpPr>
        <p:spPr>
          <a:xfrm rot="0">
            <a:off x="2564462" y="576775"/>
            <a:ext cx="13946813" cy="1647825"/>
          </a:xfrm>
          <a:prstGeom prst="rect">
            <a:avLst/>
          </a:prstGeom>
        </p:spPr>
        <p:txBody>
          <a:bodyPr anchor="t" rtlCol="false" tIns="0" lIns="0" bIns="0" rIns="0">
            <a:spAutoFit/>
          </a:bodyPr>
          <a:lstStyle/>
          <a:p>
            <a:pPr algn="ctr">
              <a:lnSpc>
                <a:spcPts val="6599"/>
              </a:lnSpc>
              <a:spcBef>
                <a:spcPct val="0"/>
              </a:spcBef>
            </a:pPr>
            <a:r>
              <a:rPr lang="en-US" sz="5499">
                <a:solidFill>
                  <a:srgbClr val="000000"/>
                </a:solidFill>
                <a:latin typeface="Sanchez"/>
              </a:rPr>
              <a:t>CHƯƠNG 3. THIẾT KẾ DỮ LIỆU VÀ XÂY DỰNG SẢN PHẨM</a:t>
            </a:r>
          </a:p>
        </p:txBody>
      </p:sp>
      <p:sp>
        <p:nvSpPr>
          <p:cNvPr name="TextBox 6" id="6"/>
          <p:cNvSpPr txBox="true"/>
          <p:nvPr/>
        </p:nvSpPr>
        <p:spPr>
          <a:xfrm rot="0">
            <a:off x="1028700" y="2205550"/>
            <a:ext cx="4309947" cy="4381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Arimo Bold"/>
              </a:rPr>
              <a:t>4.7.Giao diện đăng xuất</a:t>
            </a:r>
          </a:p>
        </p:txBody>
      </p:sp>
      <p:sp>
        <p:nvSpPr>
          <p:cNvPr name="TextBox 7" id="7"/>
          <p:cNvSpPr txBox="true"/>
          <p:nvPr/>
        </p:nvSpPr>
        <p:spPr>
          <a:xfrm rot="0">
            <a:off x="1325648" y="3090700"/>
            <a:ext cx="6235207" cy="4975545"/>
          </a:xfrm>
          <a:prstGeom prst="rect">
            <a:avLst/>
          </a:prstGeom>
        </p:spPr>
        <p:txBody>
          <a:bodyPr anchor="t" rtlCol="false" tIns="0" lIns="0" bIns="0" rIns="0">
            <a:spAutoFit/>
          </a:bodyPr>
          <a:lstStyle/>
          <a:p>
            <a:pPr algn="l">
              <a:lnSpc>
                <a:spcPts val="3599"/>
              </a:lnSpc>
              <a:spcBef>
                <a:spcPct val="0"/>
              </a:spcBef>
            </a:pPr>
            <a:r>
              <a:rPr lang="en-US" sz="2999">
                <a:solidFill>
                  <a:srgbClr val="000000"/>
                </a:solidFill>
                <a:latin typeface="Sanchez"/>
              </a:rPr>
              <a:t>Khi người dùng không sử dụng hệ thống nữa có thể chọn đăng xuất để thoát khỏi hệ thống, khi cần vào lại sẽ phải đăng nhập như lúc đầu. Khi người dùng bấm vào hệ thống chọn đăng xuất thông báo sẽ hiện lên: “Bạn đã đăng xuất thành công?” Chọn Ok, đăng xuất khỏi hệ thống, kết thúc chương trình quản lý điểm học sinh.</a:t>
            </a:r>
          </a:p>
        </p:txBody>
      </p:sp>
      <p:sp>
        <p:nvSpPr>
          <p:cNvPr name="TextBox 8" id="8"/>
          <p:cNvSpPr txBox="true"/>
          <p:nvPr/>
        </p:nvSpPr>
        <p:spPr>
          <a:xfrm rot="0">
            <a:off x="10952009" y="8066245"/>
            <a:ext cx="3595569" cy="438150"/>
          </a:xfrm>
          <a:prstGeom prst="rect">
            <a:avLst/>
          </a:prstGeom>
        </p:spPr>
        <p:txBody>
          <a:bodyPr anchor="t" rtlCol="false" tIns="0" lIns="0" bIns="0" rIns="0">
            <a:spAutoFit/>
          </a:bodyPr>
          <a:lstStyle/>
          <a:p>
            <a:pPr algn="ctr">
              <a:lnSpc>
                <a:spcPts val="3480"/>
              </a:lnSpc>
              <a:spcBef>
                <a:spcPct val="0"/>
              </a:spcBef>
            </a:pPr>
            <a:r>
              <a:rPr lang="en-US" sz="2900">
                <a:solidFill>
                  <a:srgbClr val="000000"/>
                </a:solidFill>
                <a:latin typeface="Sanchez"/>
              </a:rPr>
              <a:t>Giao diện đăng xuất</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3"/>
            <a:stretch>
              <a:fillRect l="0" t="-78077" r="-1486" b="-81883"/>
            </a:stretch>
          </a:blipFill>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1445091">
            <a:off x="-837849" y="9207625"/>
            <a:ext cx="6738599" cy="0"/>
          </a:xfrm>
          <a:prstGeom prst="line">
            <a:avLst/>
          </a:prstGeom>
          <a:ln cap="rnd" w="19050">
            <a:solidFill>
              <a:srgbClr val="3F3533"/>
            </a:solidFill>
            <a:prstDash val="solid"/>
            <a:headEnd type="none" len="sm" w="sm"/>
            <a:tailEnd type="none" len="sm" w="sm"/>
          </a:ln>
        </p:spPr>
      </p:sp>
      <p:sp>
        <p:nvSpPr>
          <p:cNvPr name="AutoShape 5" id="5"/>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6" id="6"/>
          <p:cNvSpPr/>
          <p:nvPr/>
        </p:nvSpPr>
        <p:spPr>
          <a:xfrm rot="1445091">
            <a:off x="12613001" y="1191775"/>
            <a:ext cx="6738599" cy="0"/>
          </a:xfrm>
          <a:prstGeom prst="line">
            <a:avLst/>
          </a:prstGeom>
          <a:ln cap="rnd" w="19050">
            <a:solidFill>
              <a:srgbClr val="3F3533"/>
            </a:solidFill>
            <a:prstDash val="solid"/>
            <a:headEnd type="none" len="sm" w="sm"/>
            <a:tailEnd type="none" len="sm" w="sm"/>
          </a:ln>
        </p:spPr>
      </p:sp>
      <p:sp>
        <p:nvSpPr>
          <p:cNvPr name="Freeform 7" id="7"/>
          <p:cNvSpPr/>
          <p:nvPr/>
        </p:nvSpPr>
        <p:spPr>
          <a:xfrm flipH="false" flipV="false" rot="-890095">
            <a:off x="14059096" y="103967"/>
            <a:ext cx="5138273" cy="4579486"/>
          </a:xfrm>
          <a:custGeom>
            <a:avLst/>
            <a:gdLst/>
            <a:ahLst/>
            <a:cxnLst/>
            <a:rect r="r" b="b" t="t" l="l"/>
            <a:pathLst>
              <a:path h="4579486" w="5138273">
                <a:moveTo>
                  <a:pt x="0" y="0"/>
                </a:moveTo>
                <a:lnTo>
                  <a:pt x="5138273" y="0"/>
                </a:lnTo>
                <a:lnTo>
                  <a:pt x="5138273" y="4579486"/>
                </a:lnTo>
                <a:lnTo>
                  <a:pt x="0" y="4579486"/>
                </a:lnTo>
                <a:lnTo>
                  <a:pt x="0" y="0"/>
                </a:lnTo>
                <a:close/>
              </a:path>
            </a:pathLst>
          </a:custGeom>
          <a:blipFill>
            <a:blip r:embed="rId4"/>
            <a:stretch>
              <a:fillRect l="0" t="0" r="0" b="0"/>
            </a:stretch>
          </a:blipFill>
        </p:spPr>
      </p:sp>
      <p:sp>
        <p:nvSpPr>
          <p:cNvPr name="Freeform 8" id="8"/>
          <p:cNvSpPr/>
          <p:nvPr/>
        </p:nvSpPr>
        <p:spPr>
          <a:xfrm flipH="false" flipV="false" rot="0">
            <a:off x="4830754" y="2926734"/>
            <a:ext cx="1514747" cy="1487482"/>
          </a:xfrm>
          <a:custGeom>
            <a:avLst/>
            <a:gdLst/>
            <a:ahLst/>
            <a:cxnLst/>
            <a:rect r="r" b="b" t="t" l="l"/>
            <a:pathLst>
              <a:path h="1487482" w="1514747">
                <a:moveTo>
                  <a:pt x="0" y="0"/>
                </a:moveTo>
                <a:lnTo>
                  <a:pt x="1514747" y="0"/>
                </a:lnTo>
                <a:lnTo>
                  <a:pt x="1514747" y="1487482"/>
                </a:lnTo>
                <a:lnTo>
                  <a:pt x="0" y="1487482"/>
                </a:lnTo>
                <a:lnTo>
                  <a:pt x="0" y="0"/>
                </a:lnTo>
                <a:close/>
              </a:path>
            </a:pathLst>
          </a:custGeom>
          <a:blipFill>
            <a:blip r:embed="rId5"/>
            <a:stretch>
              <a:fillRect l="0" t="0" r="0" b="0"/>
            </a:stretch>
          </a:blipFill>
        </p:spPr>
      </p:sp>
      <p:sp>
        <p:nvSpPr>
          <p:cNvPr name="Freeform 9" id="9"/>
          <p:cNvSpPr/>
          <p:nvPr/>
        </p:nvSpPr>
        <p:spPr>
          <a:xfrm flipH="false" flipV="false" rot="0">
            <a:off x="11660375" y="2959411"/>
            <a:ext cx="1769407" cy="1487482"/>
          </a:xfrm>
          <a:custGeom>
            <a:avLst/>
            <a:gdLst/>
            <a:ahLst/>
            <a:cxnLst/>
            <a:rect r="r" b="b" t="t" l="l"/>
            <a:pathLst>
              <a:path h="1487482" w="1769407">
                <a:moveTo>
                  <a:pt x="0" y="0"/>
                </a:moveTo>
                <a:lnTo>
                  <a:pt x="1769407" y="0"/>
                </a:lnTo>
                <a:lnTo>
                  <a:pt x="1769407" y="1487482"/>
                </a:lnTo>
                <a:lnTo>
                  <a:pt x="0" y="1487482"/>
                </a:lnTo>
                <a:lnTo>
                  <a:pt x="0" y="0"/>
                </a:lnTo>
                <a:close/>
              </a:path>
            </a:pathLst>
          </a:custGeom>
          <a:blipFill>
            <a:blip r:embed="rId6"/>
            <a:stretch>
              <a:fillRect l="0" t="0" r="0" b="0"/>
            </a:stretch>
          </a:blipFill>
        </p:spPr>
      </p:sp>
      <p:sp>
        <p:nvSpPr>
          <p:cNvPr name="Freeform 10" id="10"/>
          <p:cNvSpPr/>
          <p:nvPr/>
        </p:nvSpPr>
        <p:spPr>
          <a:xfrm flipH="false" flipV="false" rot="0">
            <a:off x="9964562" y="2926734"/>
            <a:ext cx="1636994" cy="1487482"/>
          </a:xfrm>
          <a:custGeom>
            <a:avLst/>
            <a:gdLst/>
            <a:ahLst/>
            <a:cxnLst/>
            <a:rect r="r" b="b" t="t" l="l"/>
            <a:pathLst>
              <a:path h="1487482" w="1636994">
                <a:moveTo>
                  <a:pt x="0" y="0"/>
                </a:moveTo>
                <a:lnTo>
                  <a:pt x="1636994" y="0"/>
                </a:lnTo>
                <a:lnTo>
                  <a:pt x="1636994" y="1487482"/>
                </a:lnTo>
                <a:lnTo>
                  <a:pt x="0" y="1487482"/>
                </a:lnTo>
                <a:lnTo>
                  <a:pt x="0" y="0"/>
                </a:lnTo>
                <a:close/>
              </a:path>
            </a:pathLst>
          </a:custGeom>
          <a:blipFill>
            <a:blip r:embed="rId7"/>
            <a:stretch>
              <a:fillRect l="0" t="0" r="0" b="0"/>
            </a:stretch>
          </a:blipFill>
        </p:spPr>
      </p:sp>
      <p:sp>
        <p:nvSpPr>
          <p:cNvPr name="Freeform 11" id="11"/>
          <p:cNvSpPr/>
          <p:nvPr/>
        </p:nvSpPr>
        <p:spPr>
          <a:xfrm flipH="false" flipV="false" rot="0">
            <a:off x="7971641" y="4874045"/>
            <a:ext cx="2289791" cy="2208885"/>
          </a:xfrm>
          <a:custGeom>
            <a:avLst/>
            <a:gdLst/>
            <a:ahLst/>
            <a:cxnLst/>
            <a:rect r="r" b="b" t="t" l="l"/>
            <a:pathLst>
              <a:path h="2208885" w="2289791">
                <a:moveTo>
                  <a:pt x="0" y="0"/>
                </a:moveTo>
                <a:lnTo>
                  <a:pt x="2289790" y="0"/>
                </a:lnTo>
                <a:lnTo>
                  <a:pt x="2289790" y="2208885"/>
                </a:lnTo>
                <a:lnTo>
                  <a:pt x="0" y="2208885"/>
                </a:lnTo>
                <a:lnTo>
                  <a:pt x="0" y="0"/>
                </a:lnTo>
                <a:close/>
              </a:path>
            </a:pathLst>
          </a:custGeom>
          <a:blipFill>
            <a:blip r:embed="rId8"/>
            <a:stretch>
              <a:fillRect l="0" t="0" r="0" b="0"/>
            </a:stretch>
          </a:blipFill>
        </p:spPr>
      </p:sp>
      <p:sp>
        <p:nvSpPr>
          <p:cNvPr name="Freeform 12" id="12"/>
          <p:cNvSpPr/>
          <p:nvPr/>
        </p:nvSpPr>
        <p:spPr>
          <a:xfrm flipH="false" flipV="false" rot="0">
            <a:off x="10303913" y="4874045"/>
            <a:ext cx="2556580" cy="2208885"/>
          </a:xfrm>
          <a:custGeom>
            <a:avLst/>
            <a:gdLst/>
            <a:ahLst/>
            <a:cxnLst/>
            <a:rect r="r" b="b" t="t" l="l"/>
            <a:pathLst>
              <a:path h="2208885" w="2556580">
                <a:moveTo>
                  <a:pt x="0" y="0"/>
                </a:moveTo>
                <a:lnTo>
                  <a:pt x="2556579" y="0"/>
                </a:lnTo>
                <a:lnTo>
                  <a:pt x="2556579" y="2208885"/>
                </a:lnTo>
                <a:lnTo>
                  <a:pt x="0" y="2208885"/>
                </a:lnTo>
                <a:lnTo>
                  <a:pt x="0" y="0"/>
                </a:lnTo>
                <a:close/>
              </a:path>
            </a:pathLst>
          </a:custGeom>
          <a:blipFill>
            <a:blip r:embed="rId9"/>
            <a:stretch>
              <a:fillRect l="0" t="0" r="0" b="0"/>
            </a:stretch>
          </a:blipFill>
        </p:spPr>
      </p:sp>
      <p:sp>
        <p:nvSpPr>
          <p:cNvPr name="Freeform 13" id="13"/>
          <p:cNvSpPr/>
          <p:nvPr/>
        </p:nvSpPr>
        <p:spPr>
          <a:xfrm flipH="false" flipV="false" rot="0">
            <a:off x="5400044" y="4874045"/>
            <a:ext cx="2574458" cy="2208885"/>
          </a:xfrm>
          <a:custGeom>
            <a:avLst/>
            <a:gdLst/>
            <a:ahLst/>
            <a:cxnLst/>
            <a:rect r="r" b="b" t="t" l="l"/>
            <a:pathLst>
              <a:path h="2208885" w="2574458">
                <a:moveTo>
                  <a:pt x="0" y="0"/>
                </a:moveTo>
                <a:lnTo>
                  <a:pt x="2574458" y="0"/>
                </a:lnTo>
                <a:lnTo>
                  <a:pt x="2574458" y="2208885"/>
                </a:lnTo>
                <a:lnTo>
                  <a:pt x="0" y="2208885"/>
                </a:lnTo>
                <a:lnTo>
                  <a:pt x="0" y="0"/>
                </a:lnTo>
                <a:close/>
              </a:path>
            </a:pathLst>
          </a:custGeom>
          <a:blipFill>
            <a:blip r:embed="rId10"/>
            <a:stretch>
              <a:fillRect l="0" t="0" r="0" b="0"/>
            </a:stretch>
          </a:blipFill>
        </p:spPr>
      </p:sp>
      <p:sp>
        <p:nvSpPr>
          <p:cNvPr name="Freeform 14" id="14"/>
          <p:cNvSpPr/>
          <p:nvPr/>
        </p:nvSpPr>
        <p:spPr>
          <a:xfrm flipH="false" flipV="false" rot="0">
            <a:off x="8204758" y="2926734"/>
            <a:ext cx="1733662" cy="1487482"/>
          </a:xfrm>
          <a:custGeom>
            <a:avLst/>
            <a:gdLst/>
            <a:ahLst/>
            <a:cxnLst/>
            <a:rect r="r" b="b" t="t" l="l"/>
            <a:pathLst>
              <a:path h="1487482" w="1733662">
                <a:moveTo>
                  <a:pt x="0" y="0"/>
                </a:moveTo>
                <a:lnTo>
                  <a:pt x="1733662" y="0"/>
                </a:lnTo>
                <a:lnTo>
                  <a:pt x="1733662" y="1487482"/>
                </a:lnTo>
                <a:lnTo>
                  <a:pt x="0" y="1487482"/>
                </a:lnTo>
                <a:lnTo>
                  <a:pt x="0" y="0"/>
                </a:lnTo>
                <a:close/>
              </a:path>
            </a:pathLst>
          </a:custGeom>
          <a:blipFill>
            <a:blip r:embed="rId11"/>
            <a:stretch>
              <a:fillRect l="0" t="0" r="0" b="0"/>
            </a:stretch>
          </a:blipFill>
        </p:spPr>
      </p:sp>
      <p:sp>
        <p:nvSpPr>
          <p:cNvPr name="Freeform 15" id="15"/>
          <p:cNvSpPr/>
          <p:nvPr/>
        </p:nvSpPr>
        <p:spPr>
          <a:xfrm flipH="false" flipV="false" rot="0">
            <a:off x="6345501" y="2926734"/>
            <a:ext cx="1836397" cy="1487482"/>
          </a:xfrm>
          <a:custGeom>
            <a:avLst/>
            <a:gdLst/>
            <a:ahLst/>
            <a:cxnLst/>
            <a:rect r="r" b="b" t="t" l="l"/>
            <a:pathLst>
              <a:path h="1487482" w="1836397">
                <a:moveTo>
                  <a:pt x="0" y="0"/>
                </a:moveTo>
                <a:lnTo>
                  <a:pt x="1836397" y="0"/>
                </a:lnTo>
                <a:lnTo>
                  <a:pt x="1836397" y="1487482"/>
                </a:lnTo>
                <a:lnTo>
                  <a:pt x="0" y="1487482"/>
                </a:lnTo>
                <a:lnTo>
                  <a:pt x="0" y="0"/>
                </a:lnTo>
                <a:close/>
              </a:path>
            </a:pathLst>
          </a:custGeom>
          <a:blipFill>
            <a:blip r:embed="rId12"/>
            <a:stretch>
              <a:fillRect l="0" t="0" r="0" b="0"/>
            </a:stretch>
          </a:blipFill>
        </p:spPr>
      </p:sp>
      <p:sp>
        <p:nvSpPr>
          <p:cNvPr name="Freeform 16" id="16"/>
          <p:cNvSpPr/>
          <p:nvPr/>
        </p:nvSpPr>
        <p:spPr>
          <a:xfrm flipH="false" flipV="false" rot="-733546">
            <a:off x="-354681" y="6228883"/>
            <a:ext cx="5391697" cy="4693552"/>
          </a:xfrm>
          <a:custGeom>
            <a:avLst/>
            <a:gdLst/>
            <a:ahLst/>
            <a:cxnLst/>
            <a:rect r="r" b="b" t="t" l="l"/>
            <a:pathLst>
              <a:path h="4693552" w="5391697">
                <a:moveTo>
                  <a:pt x="0" y="0"/>
                </a:moveTo>
                <a:lnTo>
                  <a:pt x="5391697" y="0"/>
                </a:lnTo>
                <a:lnTo>
                  <a:pt x="5391697" y="4693552"/>
                </a:lnTo>
                <a:lnTo>
                  <a:pt x="0" y="4693552"/>
                </a:lnTo>
                <a:lnTo>
                  <a:pt x="0" y="0"/>
                </a:lnTo>
                <a:close/>
              </a:path>
            </a:pathLst>
          </a:custGeom>
          <a:blipFill>
            <a:blip r:embed="rId13"/>
            <a:stretch>
              <a:fillRect l="0" t="0" r="0" b="0"/>
            </a:stretch>
          </a:blipFill>
        </p:spPr>
      </p:sp>
      <p:sp>
        <p:nvSpPr>
          <p:cNvPr name="Freeform 17" id="17"/>
          <p:cNvSpPr/>
          <p:nvPr/>
        </p:nvSpPr>
        <p:spPr>
          <a:xfrm flipH="false" flipV="false" rot="-890095">
            <a:off x="14211496" y="256367"/>
            <a:ext cx="5138273" cy="4579486"/>
          </a:xfrm>
          <a:custGeom>
            <a:avLst/>
            <a:gdLst/>
            <a:ahLst/>
            <a:cxnLst/>
            <a:rect r="r" b="b" t="t" l="l"/>
            <a:pathLst>
              <a:path h="4579486" w="5138273">
                <a:moveTo>
                  <a:pt x="0" y="0"/>
                </a:moveTo>
                <a:lnTo>
                  <a:pt x="5138273" y="0"/>
                </a:lnTo>
                <a:lnTo>
                  <a:pt x="5138273" y="4579486"/>
                </a:lnTo>
                <a:lnTo>
                  <a:pt x="0" y="4579486"/>
                </a:lnTo>
                <a:lnTo>
                  <a:pt x="0" y="0"/>
                </a:lnTo>
                <a:close/>
              </a:path>
            </a:pathLst>
          </a:custGeom>
          <a:blipFill>
            <a:blip r:embed="rId4"/>
            <a:stretch>
              <a:fillRect l="0" t="0" r="0" b="0"/>
            </a:stretch>
          </a:blipFill>
        </p:spPr>
      </p:sp>
      <p:sp>
        <p:nvSpPr>
          <p:cNvPr name="Freeform 18" id="18"/>
          <p:cNvSpPr/>
          <p:nvPr/>
        </p:nvSpPr>
        <p:spPr>
          <a:xfrm flipH="false" flipV="false" rot="0">
            <a:off x="4983154" y="3079134"/>
            <a:ext cx="1514747" cy="1487482"/>
          </a:xfrm>
          <a:custGeom>
            <a:avLst/>
            <a:gdLst/>
            <a:ahLst/>
            <a:cxnLst/>
            <a:rect r="r" b="b" t="t" l="l"/>
            <a:pathLst>
              <a:path h="1487482" w="1514747">
                <a:moveTo>
                  <a:pt x="0" y="0"/>
                </a:moveTo>
                <a:lnTo>
                  <a:pt x="1514747" y="0"/>
                </a:lnTo>
                <a:lnTo>
                  <a:pt x="1514747" y="1487482"/>
                </a:lnTo>
                <a:lnTo>
                  <a:pt x="0" y="1487482"/>
                </a:lnTo>
                <a:lnTo>
                  <a:pt x="0" y="0"/>
                </a:lnTo>
                <a:close/>
              </a:path>
            </a:pathLst>
          </a:custGeom>
          <a:blipFill>
            <a:blip r:embed="rId5"/>
            <a:stretch>
              <a:fillRect l="0" t="0" r="0" b="0"/>
            </a:stretch>
          </a:blipFill>
        </p:spPr>
      </p:sp>
      <p:sp>
        <p:nvSpPr>
          <p:cNvPr name="Freeform 19" id="19"/>
          <p:cNvSpPr/>
          <p:nvPr/>
        </p:nvSpPr>
        <p:spPr>
          <a:xfrm flipH="false" flipV="false" rot="0">
            <a:off x="11812775" y="3111811"/>
            <a:ext cx="1769407" cy="1487482"/>
          </a:xfrm>
          <a:custGeom>
            <a:avLst/>
            <a:gdLst/>
            <a:ahLst/>
            <a:cxnLst/>
            <a:rect r="r" b="b" t="t" l="l"/>
            <a:pathLst>
              <a:path h="1487482" w="1769407">
                <a:moveTo>
                  <a:pt x="0" y="0"/>
                </a:moveTo>
                <a:lnTo>
                  <a:pt x="1769407" y="0"/>
                </a:lnTo>
                <a:lnTo>
                  <a:pt x="1769407" y="1487482"/>
                </a:lnTo>
                <a:lnTo>
                  <a:pt x="0" y="1487482"/>
                </a:lnTo>
                <a:lnTo>
                  <a:pt x="0" y="0"/>
                </a:lnTo>
                <a:close/>
              </a:path>
            </a:pathLst>
          </a:custGeom>
          <a:blipFill>
            <a:blip r:embed="rId6"/>
            <a:stretch>
              <a:fillRect l="0" t="0" r="0" b="0"/>
            </a:stretch>
          </a:blipFill>
        </p:spPr>
      </p:sp>
      <p:sp>
        <p:nvSpPr>
          <p:cNvPr name="Freeform 20" id="20"/>
          <p:cNvSpPr/>
          <p:nvPr/>
        </p:nvSpPr>
        <p:spPr>
          <a:xfrm flipH="false" flipV="false" rot="0">
            <a:off x="10116962" y="3079134"/>
            <a:ext cx="1636994" cy="1487482"/>
          </a:xfrm>
          <a:custGeom>
            <a:avLst/>
            <a:gdLst/>
            <a:ahLst/>
            <a:cxnLst/>
            <a:rect r="r" b="b" t="t" l="l"/>
            <a:pathLst>
              <a:path h="1487482" w="1636994">
                <a:moveTo>
                  <a:pt x="0" y="0"/>
                </a:moveTo>
                <a:lnTo>
                  <a:pt x="1636994" y="0"/>
                </a:lnTo>
                <a:lnTo>
                  <a:pt x="1636994" y="1487482"/>
                </a:lnTo>
                <a:lnTo>
                  <a:pt x="0" y="1487482"/>
                </a:lnTo>
                <a:lnTo>
                  <a:pt x="0" y="0"/>
                </a:lnTo>
                <a:close/>
              </a:path>
            </a:pathLst>
          </a:custGeom>
          <a:blipFill>
            <a:blip r:embed="rId7"/>
            <a:stretch>
              <a:fillRect l="0" t="0" r="0" b="0"/>
            </a:stretch>
          </a:blipFill>
        </p:spPr>
      </p:sp>
      <p:sp>
        <p:nvSpPr>
          <p:cNvPr name="Freeform 21" id="21"/>
          <p:cNvSpPr/>
          <p:nvPr/>
        </p:nvSpPr>
        <p:spPr>
          <a:xfrm flipH="false" flipV="false" rot="0">
            <a:off x="8124041" y="5026445"/>
            <a:ext cx="2289791" cy="2208885"/>
          </a:xfrm>
          <a:custGeom>
            <a:avLst/>
            <a:gdLst/>
            <a:ahLst/>
            <a:cxnLst/>
            <a:rect r="r" b="b" t="t" l="l"/>
            <a:pathLst>
              <a:path h="2208885" w="2289791">
                <a:moveTo>
                  <a:pt x="0" y="0"/>
                </a:moveTo>
                <a:lnTo>
                  <a:pt x="2289790" y="0"/>
                </a:lnTo>
                <a:lnTo>
                  <a:pt x="2289790" y="2208885"/>
                </a:lnTo>
                <a:lnTo>
                  <a:pt x="0" y="2208885"/>
                </a:lnTo>
                <a:lnTo>
                  <a:pt x="0" y="0"/>
                </a:lnTo>
                <a:close/>
              </a:path>
            </a:pathLst>
          </a:custGeom>
          <a:blipFill>
            <a:blip r:embed="rId8"/>
            <a:stretch>
              <a:fillRect l="0" t="0" r="0" b="0"/>
            </a:stretch>
          </a:blipFill>
        </p:spPr>
      </p:sp>
      <p:sp>
        <p:nvSpPr>
          <p:cNvPr name="Freeform 22" id="22"/>
          <p:cNvSpPr/>
          <p:nvPr/>
        </p:nvSpPr>
        <p:spPr>
          <a:xfrm flipH="false" flipV="false" rot="0">
            <a:off x="10456313" y="5026445"/>
            <a:ext cx="2556580" cy="2208885"/>
          </a:xfrm>
          <a:custGeom>
            <a:avLst/>
            <a:gdLst/>
            <a:ahLst/>
            <a:cxnLst/>
            <a:rect r="r" b="b" t="t" l="l"/>
            <a:pathLst>
              <a:path h="2208885" w="2556580">
                <a:moveTo>
                  <a:pt x="0" y="0"/>
                </a:moveTo>
                <a:lnTo>
                  <a:pt x="2556579" y="0"/>
                </a:lnTo>
                <a:lnTo>
                  <a:pt x="2556579" y="2208885"/>
                </a:lnTo>
                <a:lnTo>
                  <a:pt x="0" y="2208885"/>
                </a:lnTo>
                <a:lnTo>
                  <a:pt x="0" y="0"/>
                </a:lnTo>
                <a:close/>
              </a:path>
            </a:pathLst>
          </a:custGeom>
          <a:blipFill>
            <a:blip r:embed="rId9"/>
            <a:stretch>
              <a:fillRect l="0" t="0" r="0" b="0"/>
            </a:stretch>
          </a:blipFill>
        </p:spPr>
      </p:sp>
      <p:sp>
        <p:nvSpPr>
          <p:cNvPr name="Freeform 23" id="23"/>
          <p:cNvSpPr/>
          <p:nvPr/>
        </p:nvSpPr>
        <p:spPr>
          <a:xfrm flipH="false" flipV="false" rot="0">
            <a:off x="5552444" y="5026445"/>
            <a:ext cx="2574458" cy="2208885"/>
          </a:xfrm>
          <a:custGeom>
            <a:avLst/>
            <a:gdLst/>
            <a:ahLst/>
            <a:cxnLst/>
            <a:rect r="r" b="b" t="t" l="l"/>
            <a:pathLst>
              <a:path h="2208885" w="2574458">
                <a:moveTo>
                  <a:pt x="0" y="0"/>
                </a:moveTo>
                <a:lnTo>
                  <a:pt x="2574458" y="0"/>
                </a:lnTo>
                <a:lnTo>
                  <a:pt x="2574458" y="2208885"/>
                </a:lnTo>
                <a:lnTo>
                  <a:pt x="0" y="2208885"/>
                </a:lnTo>
                <a:lnTo>
                  <a:pt x="0" y="0"/>
                </a:lnTo>
                <a:close/>
              </a:path>
            </a:pathLst>
          </a:custGeom>
          <a:blipFill>
            <a:blip r:embed="rId10"/>
            <a:stretch>
              <a:fillRect l="0" t="0" r="0" b="0"/>
            </a:stretch>
          </a:blipFill>
        </p:spPr>
      </p:sp>
      <p:sp>
        <p:nvSpPr>
          <p:cNvPr name="Freeform 24" id="24"/>
          <p:cNvSpPr/>
          <p:nvPr/>
        </p:nvSpPr>
        <p:spPr>
          <a:xfrm flipH="false" flipV="false" rot="0">
            <a:off x="8357158" y="3079134"/>
            <a:ext cx="1733662" cy="1487482"/>
          </a:xfrm>
          <a:custGeom>
            <a:avLst/>
            <a:gdLst/>
            <a:ahLst/>
            <a:cxnLst/>
            <a:rect r="r" b="b" t="t" l="l"/>
            <a:pathLst>
              <a:path h="1487482" w="1733662">
                <a:moveTo>
                  <a:pt x="0" y="0"/>
                </a:moveTo>
                <a:lnTo>
                  <a:pt x="1733662" y="0"/>
                </a:lnTo>
                <a:lnTo>
                  <a:pt x="1733662" y="1487482"/>
                </a:lnTo>
                <a:lnTo>
                  <a:pt x="0" y="1487482"/>
                </a:lnTo>
                <a:lnTo>
                  <a:pt x="0" y="0"/>
                </a:lnTo>
                <a:close/>
              </a:path>
            </a:pathLst>
          </a:custGeom>
          <a:blipFill>
            <a:blip r:embed="rId11"/>
            <a:stretch>
              <a:fillRect l="0" t="0" r="0" b="0"/>
            </a:stretch>
          </a:blipFill>
        </p:spPr>
      </p:sp>
      <p:sp>
        <p:nvSpPr>
          <p:cNvPr name="Freeform 25" id="25"/>
          <p:cNvSpPr/>
          <p:nvPr/>
        </p:nvSpPr>
        <p:spPr>
          <a:xfrm flipH="false" flipV="false" rot="0">
            <a:off x="6497901" y="3079134"/>
            <a:ext cx="1836397" cy="1487482"/>
          </a:xfrm>
          <a:custGeom>
            <a:avLst/>
            <a:gdLst/>
            <a:ahLst/>
            <a:cxnLst/>
            <a:rect r="r" b="b" t="t" l="l"/>
            <a:pathLst>
              <a:path h="1487482" w="1836397">
                <a:moveTo>
                  <a:pt x="0" y="0"/>
                </a:moveTo>
                <a:lnTo>
                  <a:pt x="1836397" y="0"/>
                </a:lnTo>
                <a:lnTo>
                  <a:pt x="1836397" y="1487482"/>
                </a:lnTo>
                <a:lnTo>
                  <a:pt x="0" y="1487482"/>
                </a:lnTo>
                <a:lnTo>
                  <a:pt x="0" y="0"/>
                </a:lnTo>
                <a:close/>
              </a:path>
            </a:pathLst>
          </a:custGeom>
          <a:blipFill>
            <a:blip r:embed="rId12"/>
            <a:stretch>
              <a:fillRect l="0" t="0" r="0" b="0"/>
            </a:stretch>
          </a:blipFill>
        </p:spPr>
      </p:sp>
      <p:sp>
        <p:nvSpPr>
          <p:cNvPr name="Freeform 26" id="26"/>
          <p:cNvSpPr/>
          <p:nvPr/>
        </p:nvSpPr>
        <p:spPr>
          <a:xfrm flipH="false" flipV="false" rot="-733546">
            <a:off x="-202281" y="6381283"/>
            <a:ext cx="5391697" cy="4693552"/>
          </a:xfrm>
          <a:custGeom>
            <a:avLst/>
            <a:gdLst/>
            <a:ahLst/>
            <a:cxnLst/>
            <a:rect r="r" b="b" t="t" l="l"/>
            <a:pathLst>
              <a:path h="4693552" w="5391697">
                <a:moveTo>
                  <a:pt x="0" y="0"/>
                </a:moveTo>
                <a:lnTo>
                  <a:pt x="5391697" y="0"/>
                </a:lnTo>
                <a:lnTo>
                  <a:pt x="5391697" y="4693552"/>
                </a:lnTo>
                <a:lnTo>
                  <a:pt x="0" y="4693552"/>
                </a:lnTo>
                <a:lnTo>
                  <a:pt x="0" y="0"/>
                </a:lnTo>
                <a:close/>
              </a:path>
            </a:pathLst>
          </a:custGeom>
          <a:blipFill>
            <a:blip r:embed="rId1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1633624">
            <a:off x="13417975" y="1069475"/>
            <a:ext cx="5834850" cy="0"/>
          </a:xfrm>
          <a:prstGeom prst="line">
            <a:avLst/>
          </a:prstGeom>
          <a:ln cap="rnd" w="19050">
            <a:solidFill>
              <a:srgbClr val="3F3533"/>
            </a:solidFill>
            <a:prstDash val="solid"/>
            <a:headEnd type="none" len="sm" w="sm"/>
            <a:tailEnd type="none" len="sm" w="sm"/>
          </a:ln>
        </p:spPr>
      </p:sp>
      <p:sp>
        <p:nvSpPr>
          <p:cNvPr name="Freeform 5" id="5"/>
          <p:cNvSpPr/>
          <p:nvPr/>
        </p:nvSpPr>
        <p:spPr>
          <a:xfrm flipH="false" flipV="false" rot="0">
            <a:off x="4368860" y="4062775"/>
            <a:ext cx="9550280" cy="5195525"/>
          </a:xfrm>
          <a:custGeom>
            <a:avLst/>
            <a:gdLst/>
            <a:ahLst/>
            <a:cxnLst/>
            <a:rect r="r" b="b" t="t" l="l"/>
            <a:pathLst>
              <a:path h="5195525" w="9550280">
                <a:moveTo>
                  <a:pt x="0" y="0"/>
                </a:moveTo>
                <a:lnTo>
                  <a:pt x="9550280" y="0"/>
                </a:lnTo>
                <a:lnTo>
                  <a:pt x="9550280" y="5195525"/>
                </a:lnTo>
                <a:lnTo>
                  <a:pt x="0" y="5195525"/>
                </a:lnTo>
                <a:lnTo>
                  <a:pt x="0" y="0"/>
                </a:lnTo>
                <a:close/>
              </a:path>
            </a:pathLst>
          </a:custGeom>
          <a:blipFill>
            <a:blip r:embed="rId2"/>
            <a:stretch>
              <a:fillRect l="0" t="0" r="0" b="0"/>
            </a:stretch>
          </a:blipFill>
        </p:spPr>
      </p:sp>
      <p:sp>
        <p:nvSpPr>
          <p:cNvPr name="TextBox 6" id="6"/>
          <p:cNvSpPr txBox="true"/>
          <p:nvPr/>
        </p:nvSpPr>
        <p:spPr>
          <a:xfrm rot="0">
            <a:off x="1517925" y="586300"/>
            <a:ext cx="7626075" cy="819150"/>
          </a:xfrm>
          <a:prstGeom prst="rect">
            <a:avLst/>
          </a:prstGeom>
        </p:spPr>
        <p:txBody>
          <a:bodyPr anchor="t" rtlCol="false" tIns="0" lIns="0" bIns="0" rIns="0">
            <a:spAutoFit/>
          </a:bodyPr>
          <a:lstStyle/>
          <a:p>
            <a:pPr algn="l">
              <a:lnSpc>
                <a:spcPts val="6599"/>
              </a:lnSpc>
            </a:pPr>
            <a:r>
              <a:rPr lang="en-US" sz="5499">
                <a:solidFill>
                  <a:srgbClr val="000000"/>
                </a:solidFill>
                <a:latin typeface="Sanchez"/>
              </a:rPr>
              <a:t>Chương 1 : Giới thiệu</a:t>
            </a:r>
          </a:p>
        </p:txBody>
      </p:sp>
      <p:sp>
        <p:nvSpPr>
          <p:cNvPr name="TextBox 7" id="7"/>
          <p:cNvSpPr txBox="true"/>
          <p:nvPr/>
        </p:nvSpPr>
        <p:spPr>
          <a:xfrm rot="0">
            <a:off x="1517925" y="1774415"/>
            <a:ext cx="15615723" cy="211455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Arimo Bold"/>
              </a:rPr>
              <a:t>5. Ý nghĩa khoa học và thực tiễn</a:t>
            </a:r>
          </a:p>
          <a:p>
            <a:pPr algn="l">
              <a:lnSpc>
                <a:spcPts val="3359"/>
              </a:lnSpc>
              <a:spcBef>
                <a:spcPct val="0"/>
              </a:spcBef>
            </a:pPr>
          </a:p>
          <a:p>
            <a:pPr algn="l">
              <a:lnSpc>
                <a:spcPts val="3359"/>
              </a:lnSpc>
              <a:spcBef>
                <a:spcPct val="0"/>
              </a:spcBef>
            </a:pPr>
            <a:r>
              <a:rPr lang="en-US" sz="2799">
                <a:solidFill>
                  <a:srgbClr val="000000"/>
                </a:solidFill>
                <a:latin typeface="Sanchez"/>
              </a:rPr>
              <a:t>Sau khi quá trình nghiên cứu kết thúc, sản phẩm của việc nghiên cứu này là phần mềm mang tên quản lý điểm học sinh. Phần mềm này có thể giải quyết một số vấn đề liên quan đến giảng dạy hay quản lý điểm học sinh do giảng viên đảm nhận.</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TextBox 4" id="4"/>
          <p:cNvSpPr txBox="true"/>
          <p:nvPr/>
        </p:nvSpPr>
        <p:spPr>
          <a:xfrm rot="0">
            <a:off x="1209704" y="586300"/>
            <a:ext cx="9611538" cy="819150"/>
          </a:xfrm>
          <a:prstGeom prst="rect">
            <a:avLst/>
          </a:prstGeom>
        </p:spPr>
        <p:txBody>
          <a:bodyPr anchor="t" rtlCol="false" tIns="0" lIns="0" bIns="0" rIns="0">
            <a:spAutoFit/>
          </a:bodyPr>
          <a:lstStyle/>
          <a:p>
            <a:pPr algn="l">
              <a:lnSpc>
                <a:spcPts val="6599"/>
              </a:lnSpc>
            </a:pPr>
            <a:r>
              <a:rPr lang="en-US" sz="5499">
                <a:solidFill>
                  <a:srgbClr val="3F3533"/>
                </a:solidFill>
                <a:latin typeface="Sanchez"/>
              </a:rPr>
              <a:t>Chương 2: Cơ sở lý thuyết</a:t>
            </a:r>
          </a:p>
        </p:txBody>
      </p:sp>
      <p:sp>
        <p:nvSpPr>
          <p:cNvPr name="TextBox 5" id="5"/>
          <p:cNvSpPr txBox="true"/>
          <p:nvPr/>
        </p:nvSpPr>
        <p:spPr>
          <a:xfrm rot="0">
            <a:off x="1028700" y="1423988"/>
            <a:ext cx="14728746" cy="5886450"/>
          </a:xfrm>
          <a:prstGeom prst="rect">
            <a:avLst/>
          </a:prstGeom>
        </p:spPr>
        <p:txBody>
          <a:bodyPr anchor="t" rtlCol="false" tIns="0" lIns="0" bIns="0" rIns="0">
            <a:spAutoFit/>
          </a:bodyPr>
          <a:lstStyle/>
          <a:p>
            <a:pPr algn="l">
              <a:lnSpc>
                <a:spcPts val="3359"/>
              </a:lnSpc>
              <a:spcBef>
                <a:spcPct val="0"/>
              </a:spcBef>
            </a:pPr>
            <a:r>
              <a:rPr lang="en-US" sz="2799">
                <a:solidFill>
                  <a:srgbClr val="3F3533"/>
                </a:solidFill>
                <a:latin typeface="Arimo Bold"/>
              </a:rPr>
              <a:t>1. Công cụ xây dựng phần mềm</a:t>
            </a:r>
          </a:p>
          <a:p>
            <a:pPr algn="l">
              <a:lnSpc>
                <a:spcPts val="3359"/>
              </a:lnSpc>
              <a:spcBef>
                <a:spcPct val="0"/>
              </a:spcBef>
            </a:pPr>
          </a:p>
          <a:p>
            <a:pPr algn="l">
              <a:lnSpc>
                <a:spcPts val="3359"/>
              </a:lnSpc>
              <a:spcBef>
                <a:spcPct val="0"/>
              </a:spcBef>
            </a:pPr>
            <a:r>
              <a:rPr lang="en-US" sz="2799">
                <a:solidFill>
                  <a:srgbClr val="3F3533"/>
                </a:solidFill>
                <a:latin typeface="Sanchez"/>
              </a:rPr>
              <a:t>    - Visual Studio 2022</a:t>
            </a:r>
          </a:p>
          <a:p>
            <a:pPr algn="l">
              <a:lnSpc>
                <a:spcPts val="3359"/>
              </a:lnSpc>
              <a:spcBef>
                <a:spcPct val="0"/>
              </a:spcBef>
            </a:pPr>
            <a:r>
              <a:rPr lang="en-US" sz="2799">
                <a:solidFill>
                  <a:srgbClr val="3F3533"/>
                </a:solidFill>
                <a:latin typeface="Sanchez"/>
              </a:rPr>
              <a:t>    - Sử dụng ngôn ngữ C#</a:t>
            </a:r>
          </a:p>
          <a:p>
            <a:pPr algn="l">
              <a:lnSpc>
                <a:spcPts val="3359"/>
              </a:lnSpc>
              <a:spcBef>
                <a:spcPct val="0"/>
              </a:spcBef>
            </a:pPr>
            <a:r>
              <a:rPr lang="en-US" sz="2799">
                <a:solidFill>
                  <a:srgbClr val="3F3533"/>
                </a:solidFill>
                <a:latin typeface="Sanchez"/>
              </a:rPr>
              <a:t>    - Cơ sở dữ liệu SQL Server.</a:t>
            </a:r>
          </a:p>
          <a:p>
            <a:pPr algn="l">
              <a:lnSpc>
                <a:spcPts val="3359"/>
              </a:lnSpc>
              <a:spcBef>
                <a:spcPct val="0"/>
              </a:spcBef>
            </a:pPr>
          </a:p>
          <a:p>
            <a:pPr algn="l">
              <a:lnSpc>
                <a:spcPts val="3359"/>
              </a:lnSpc>
              <a:spcBef>
                <a:spcPct val="0"/>
              </a:spcBef>
            </a:pPr>
            <a:r>
              <a:rPr lang="en-US" sz="2799">
                <a:solidFill>
                  <a:srgbClr val="3F3533"/>
                </a:solidFill>
                <a:latin typeface="Arimo Bold"/>
              </a:rPr>
              <a:t>2. Giới thiệu về Microsoft .NET Framework</a:t>
            </a:r>
          </a:p>
          <a:p>
            <a:pPr algn="l">
              <a:lnSpc>
                <a:spcPts val="3359"/>
              </a:lnSpc>
              <a:spcBef>
                <a:spcPct val="0"/>
              </a:spcBef>
            </a:pPr>
          </a:p>
          <a:p>
            <a:pPr algn="l">
              <a:lnSpc>
                <a:spcPts val="3359"/>
              </a:lnSpc>
              <a:spcBef>
                <a:spcPct val="0"/>
              </a:spcBef>
            </a:pPr>
            <a:r>
              <a:rPr lang="en-US" sz="2799">
                <a:solidFill>
                  <a:srgbClr val="3F3533"/>
                </a:solidFill>
                <a:latin typeface="Sanchez"/>
              </a:rPr>
              <a:t>    - Là môi trường để đoạn mã của chương trình thực thi.</a:t>
            </a:r>
          </a:p>
          <a:p>
            <a:pPr algn="l">
              <a:lnSpc>
                <a:spcPts val="3359"/>
              </a:lnSpc>
              <a:spcBef>
                <a:spcPct val="0"/>
              </a:spcBef>
            </a:pPr>
            <a:r>
              <a:rPr lang="en-US" sz="2799">
                <a:solidFill>
                  <a:srgbClr val="3F3533"/>
                </a:solidFill>
                <a:latin typeface="Sanchez"/>
              </a:rPr>
              <a:t>    - Thư viện lớp .NET base class, cho phép thực hiện vô số các tác vụ trên Windows.</a:t>
            </a:r>
          </a:p>
          <a:p>
            <a:pPr algn="l">
              <a:lnSpc>
                <a:spcPts val="3359"/>
              </a:lnSpc>
              <a:spcBef>
                <a:spcPct val="0"/>
              </a:spcBef>
            </a:pPr>
          </a:p>
          <a:p>
            <a:pPr algn="l">
              <a:lnSpc>
                <a:spcPts val="3359"/>
              </a:lnSpc>
              <a:spcBef>
                <a:spcPct val="0"/>
              </a:spcBef>
            </a:pPr>
            <a:r>
              <a:rPr lang="en-US" sz="2799">
                <a:solidFill>
                  <a:srgbClr val="3F3533"/>
                </a:solidFill>
                <a:latin typeface="Arimo Bold"/>
              </a:rPr>
              <a:t>3. Ngôn ngữ lập trình C#</a:t>
            </a:r>
          </a:p>
          <a:p>
            <a:pPr algn="l">
              <a:lnSpc>
                <a:spcPts val="3359"/>
              </a:lnSpc>
              <a:spcBef>
                <a:spcPct val="0"/>
              </a:spcBef>
            </a:pPr>
          </a:p>
          <a:p>
            <a:pPr algn="l">
              <a:lnSpc>
                <a:spcPts val="3359"/>
              </a:lnSpc>
              <a:spcBef>
                <a:spcPct val="0"/>
              </a:spcBef>
            </a:pPr>
            <a:r>
              <a:rPr lang="en-US" sz="2799">
                <a:solidFill>
                  <a:srgbClr val="3F3533"/>
                </a:solidFill>
                <a:latin typeface="Sanchez"/>
              </a:rPr>
              <a:t>     NET hỗ trợ chính thức 4 ngôn ngữ: C#, VB.NET, J# và C++.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Freeform 2" id="2"/>
          <p:cNvSpPr/>
          <p:nvPr/>
        </p:nvSpPr>
        <p:spPr>
          <a:xfrm flipH="false" flipV="false" rot="0">
            <a:off x="14865242" y="6628440"/>
            <a:ext cx="3334710" cy="3334710"/>
          </a:xfrm>
          <a:custGeom>
            <a:avLst/>
            <a:gdLst/>
            <a:ahLst/>
            <a:cxnLst/>
            <a:rect r="r" b="b" t="t" l="l"/>
            <a:pathLst>
              <a:path h="3334710" w="3334710">
                <a:moveTo>
                  <a:pt x="0" y="0"/>
                </a:moveTo>
                <a:lnTo>
                  <a:pt x="3334709" y="0"/>
                </a:lnTo>
                <a:lnTo>
                  <a:pt x="3334709" y="3334710"/>
                </a:lnTo>
                <a:lnTo>
                  <a:pt x="0" y="3334710"/>
                </a:lnTo>
                <a:lnTo>
                  <a:pt x="0" y="0"/>
                </a:lnTo>
                <a:close/>
              </a:path>
            </a:pathLst>
          </a:custGeom>
          <a:blipFill>
            <a:blip r:embed="rId3"/>
            <a:stretch>
              <a:fillRect l="0" t="0" r="0" b="0"/>
            </a:stretch>
          </a:blipFill>
        </p:spPr>
      </p:sp>
      <p:sp>
        <p:nvSpPr>
          <p:cNvPr name="AutoShape 3" id="3"/>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TextBox 5" id="5"/>
          <p:cNvSpPr txBox="true"/>
          <p:nvPr/>
        </p:nvSpPr>
        <p:spPr>
          <a:xfrm rot="0">
            <a:off x="1038225" y="1562100"/>
            <a:ext cx="14234828" cy="5886450"/>
          </a:xfrm>
          <a:prstGeom prst="rect">
            <a:avLst/>
          </a:prstGeom>
        </p:spPr>
        <p:txBody>
          <a:bodyPr anchor="t" rtlCol="false" tIns="0" lIns="0" bIns="0" rIns="0">
            <a:spAutoFit/>
          </a:bodyPr>
          <a:lstStyle/>
          <a:p>
            <a:pPr algn="l">
              <a:lnSpc>
                <a:spcPts val="3359"/>
              </a:lnSpc>
              <a:spcBef>
                <a:spcPct val="0"/>
              </a:spcBef>
            </a:pPr>
            <a:r>
              <a:rPr lang="en-US" sz="2799">
                <a:solidFill>
                  <a:srgbClr val="3F3533"/>
                </a:solidFill>
                <a:latin typeface="Arimo Bold"/>
              </a:rPr>
              <a:t>4. Hệ quản trị cơ sở dữ liệu SQL Server</a:t>
            </a:r>
          </a:p>
          <a:p>
            <a:pPr algn="l">
              <a:lnSpc>
                <a:spcPts val="3359"/>
              </a:lnSpc>
              <a:spcBef>
                <a:spcPct val="0"/>
              </a:spcBef>
            </a:pPr>
          </a:p>
          <a:p>
            <a:pPr algn="l">
              <a:lnSpc>
                <a:spcPts val="3359"/>
              </a:lnSpc>
              <a:spcBef>
                <a:spcPct val="0"/>
              </a:spcBef>
            </a:pPr>
            <a:r>
              <a:rPr lang="en-US" sz="2799">
                <a:solidFill>
                  <a:srgbClr val="3F3533"/>
                </a:solidFill>
                <a:latin typeface="Sanchez"/>
              </a:rPr>
              <a:t>      - Phần mềm được phát triển bởi Microsoft dùng để lưu trữ dữ liệu dựa trên chuẩn RDBMS, và nó cũng là một hệ quản trị cơ sở dữ liệu quan hệ đối tượng (ORDBMS).</a:t>
            </a:r>
          </a:p>
          <a:p>
            <a:pPr algn="l">
              <a:lnSpc>
                <a:spcPts val="3359"/>
              </a:lnSpc>
              <a:spcBef>
                <a:spcPct val="0"/>
              </a:spcBef>
            </a:pPr>
            <a:r>
              <a:rPr lang="en-US" sz="2799">
                <a:solidFill>
                  <a:srgbClr val="3F3533"/>
                </a:solidFill>
                <a:latin typeface="Sanchez"/>
              </a:rPr>
              <a:t>      - SQL Server cung cấp các tập lệnh phong phú cho các công việc hỏi đáp dữ liệu.</a:t>
            </a:r>
          </a:p>
          <a:p>
            <a:pPr algn="l">
              <a:lnSpc>
                <a:spcPts val="3359"/>
              </a:lnSpc>
              <a:spcBef>
                <a:spcPct val="0"/>
              </a:spcBef>
            </a:pPr>
            <a:r>
              <a:rPr lang="en-US" sz="2799">
                <a:solidFill>
                  <a:srgbClr val="3F3533"/>
                </a:solidFill>
                <a:latin typeface="Sanchez"/>
              </a:rPr>
              <a:t>      - Điều khiển việc truy vấn tới cơ sở dữ liệu và các đối tượng của cơ sở dữ liệu </a:t>
            </a:r>
          </a:p>
          <a:p>
            <a:pPr algn="l" marL="604519" indent="-302260" lvl="1">
              <a:lnSpc>
                <a:spcPts val="3359"/>
              </a:lnSpc>
              <a:buFont typeface="Arial"/>
              <a:buChar char="•"/>
            </a:pPr>
            <a:r>
              <a:rPr lang="en-US" sz="2799">
                <a:solidFill>
                  <a:srgbClr val="3F3533"/>
                </a:solidFill>
                <a:latin typeface="Sanchez"/>
              </a:rPr>
              <a:t> Database Engine: Quản lý việc lưu trữ, xử lý và bảo mật dữ liệu.</a:t>
            </a:r>
          </a:p>
          <a:p>
            <a:pPr algn="l" marL="604519" indent="-302260" lvl="1">
              <a:lnSpc>
                <a:spcPts val="3359"/>
              </a:lnSpc>
              <a:buFont typeface="Arial"/>
              <a:buChar char="•"/>
            </a:pPr>
            <a:r>
              <a:rPr lang="en-US" sz="2799">
                <a:solidFill>
                  <a:srgbClr val="3F3533"/>
                </a:solidFill>
                <a:latin typeface="Sanchez"/>
              </a:rPr>
              <a:t> SQLOS: Tầng cuối cùng trong kiến trúc tổng thể của SQL Server.</a:t>
            </a:r>
          </a:p>
          <a:p>
            <a:pPr algn="l" marL="604519" indent="-302260" lvl="1">
              <a:lnSpc>
                <a:spcPts val="3359"/>
              </a:lnSpc>
              <a:buFont typeface="Arial"/>
              <a:buChar char="•"/>
            </a:pPr>
            <a:r>
              <a:rPr lang="en-US" sz="2799">
                <a:solidFill>
                  <a:srgbClr val="3F3533"/>
                </a:solidFill>
                <a:latin typeface="Sanchez"/>
              </a:rPr>
              <a:t> Analysis Services (SSAS): Dùng để phân tích dữ liệu.</a:t>
            </a:r>
          </a:p>
          <a:p>
            <a:pPr algn="l" marL="604519" indent="-302260" lvl="1">
              <a:lnSpc>
                <a:spcPts val="3359"/>
              </a:lnSpc>
              <a:buFont typeface="Arial"/>
              <a:buChar char="•"/>
            </a:pPr>
            <a:r>
              <a:rPr lang="en-US" sz="2799">
                <a:solidFill>
                  <a:srgbClr val="3F3533"/>
                </a:solidFill>
                <a:latin typeface="Sanchez"/>
              </a:rPr>
              <a:t> Reporting Services (SSRS): Tạo và quản lý các báo cáo.</a:t>
            </a:r>
          </a:p>
          <a:p>
            <a:pPr algn="l" marL="604519" indent="-302260" lvl="1">
              <a:lnSpc>
                <a:spcPts val="3359"/>
              </a:lnSpc>
              <a:buFont typeface="Arial"/>
              <a:buChar char="•"/>
            </a:pPr>
            <a:r>
              <a:rPr lang="en-US" sz="2799">
                <a:solidFill>
                  <a:srgbClr val="3F3533"/>
                </a:solidFill>
                <a:latin typeface="Sanchez"/>
              </a:rPr>
              <a:t>Integration Services (SSIS): Hỗ trợ tích hợp và xử lý dữ liệu từ nhiều</a:t>
            </a:r>
          </a:p>
          <a:p>
            <a:pPr algn="l">
              <a:lnSpc>
                <a:spcPts val="3359"/>
              </a:lnSpc>
              <a:spcBef>
                <a:spcPct val="0"/>
              </a:spcBef>
            </a:pPr>
          </a:p>
        </p:txBody>
      </p:sp>
      <p:sp>
        <p:nvSpPr>
          <p:cNvPr name="TextBox 6" id="6"/>
          <p:cNvSpPr txBox="true"/>
          <p:nvPr/>
        </p:nvSpPr>
        <p:spPr>
          <a:xfrm rot="0">
            <a:off x="1209704" y="586300"/>
            <a:ext cx="9611538" cy="819150"/>
          </a:xfrm>
          <a:prstGeom prst="rect">
            <a:avLst/>
          </a:prstGeom>
        </p:spPr>
        <p:txBody>
          <a:bodyPr anchor="t" rtlCol="false" tIns="0" lIns="0" bIns="0" rIns="0">
            <a:spAutoFit/>
          </a:bodyPr>
          <a:lstStyle/>
          <a:p>
            <a:pPr algn="l">
              <a:lnSpc>
                <a:spcPts val="6599"/>
              </a:lnSpc>
            </a:pPr>
            <a:r>
              <a:rPr lang="en-US" sz="5499">
                <a:solidFill>
                  <a:srgbClr val="3F3533"/>
                </a:solidFill>
                <a:latin typeface="Sanchez"/>
              </a:rPr>
              <a:t>Chương 2: Cơ sở lý thuyết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8626529">
            <a:off x="11006087" y="8052375"/>
            <a:ext cx="8445626" cy="0"/>
          </a:xfrm>
          <a:prstGeom prst="line">
            <a:avLst/>
          </a:prstGeom>
          <a:ln cap="rnd" w="19050">
            <a:solidFill>
              <a:srgbClr val="3F3533"/>
            </a:solidFill>
            <a:prstDash val="solid"/>
            <a:headEnd type="none" len="sm" w="sm"/>
            <a:tailEnd type="none" len="sm" w="sm"/>
          </a:ln>
        </p:spPr>
      </p:sp>
      <p:sp>
        <p:nvSpPr>
          <p:cNvPr name="TextBox 5" id="5"/>
          <p:cNvSpPr txBox="true"/>
          <p:nvPr/>
        </p:nvSpPr>
        <p:spPr>
          <a:xfrm rot="0">
            <a:off x="798079" y="1560625"/>
            <a:ext cx="11827362" cy="5102736"/>
          </a:xfrm>
          <a:prstGeom prst="rect">
            <a:avLst/>
          </a:prstGeom>
        </p:spPr>
        <p:txBody>
          <a:bodyPr anchor="t" rtlCol="false" tIns="0" lIns="0" bIns="0" rIns="0">
            <a:spAutoFit/>
          </a:bodyPr>
          <a:lstStyle/>
          <a:p>
            <a:pPr algn="l">
              <a:lnSpc>
                <a:spcPts val="3396"/>
              </a:lnSpc>
              <a:spcBef>
                <a:spcPct val="0"/>
              </a:spcBef>
            </a:pPr>
            <a:r>
              <a:rPr lang="en-US" sz="2830">
                <a:solidFill>
                  <a:srgbClr val="000000"/>
                </a:solidFill>
                <a:latin typeface="Arimo Bold"/>
              </a:rPr>
              <a:t>5. Công cụ Microsoft Visual Studio</a:t>
            </a:r>
          </a:p>
          <a:p>
            <a:pPr algn="l">
              <a:lnSpc>
                <a:spcPts val="3396"/>
              </a:lnSpc>
              <a:spcBef>
                <a:spcPct val="0"/>
              </a:spcBef>
            </a:pPr>
          </a:p>
          <a:p>
            <a:pPr algn="l">
              <a:lnSpc>
                <a:spcPts val="3396"/>
              </a:lnSpc>
              <a:spcBef>
                <a:spcPct val="0"/>
              </a:spcBef>
            </a:pPr>
            <a:r>
              <a:rPr lang="en-US" sz="2830">
                <a:solidFill>
                  <a:srgbClr val="000000"/>
                </a:solidFill>
                <a:latin typeface="Sanchez"/>
              </a:rPr>
              <a:t>Là một môi trường phát triển tích hợp (IDE).</a:t>
            </a:r>
          </a:p>
          <a:p>
            <a:pPr algn="l">
              <a:lnSpc>
                <a:spcPts val="3396"/>
              </a:lnSpc>
              <a:spcBef>
                <a:spcPct val="0"/>
              </a:spcBef>
            </a:pPr>
          </a:p>
          <a:p>
            <a:pPr algn="l">
              <a:lnSpc>
                <a:spcPts val="3396"/>
              </a:lnSpc>
              <a:spcBef>
                <a:spcPct val="0"/>
              </a:spcBef>
            </a:pPr>
            <a:r>
              <a:rPr lang="en-US" sz="2830">
                <a:solidFill>
                  <a:srgbClr val="000000"/>
                </a:solidFill>
                <a:latin typeface="Arimo Bold"/>
              </a:rPr>
              <a:t>Một số tính năng nổi bật:</a:t>
            </a:r>
          </a:p>
          <a:p>
            <a:pPr algn="l">
              <a:lnSpc>
                <a:spcPts val="3396"/>
              </a:lnSpc>
              <a:spcBef>
                <a:spcPct val="0"/>
              </a:spcBef>
            </a:pPr>
          </a:p>
          <a:p>
            <a:pPr algn="l" marL="611069" indent="-305534" lvl="1">
              <a:lnSpc>
                <a:spcPts val="3396"/>
              </a:lnSpc>
              <a:buFont typeface="Arial"/>
              <a:buChar char="•"/>
            </a:pPr>
            <a:r>
              <a:rPr lang="en-US" sz="2830">
                <a:solidFill>
                  <a:srgbClr val="000000"/>
                </a:solidFill>
                <a:latin typeface="Arimo Bold"/>
              </a:rPr>
              <a:t>Hỗ trợ đa ngôn ngữ lập trình: H</a:t>
            </a:r>
            <a:r>
              <a:rPr lang="en-US" sz="2830">
                <a:solidFill>
                  <a:srgbClr val="000000"/>
                </a:solidFill>
                <a:latin typeface="Arimo"/>
              </a:rPr>
              <a:t>ỗ trợ một loạt các ngôn ngữ lập trình, bao gồm JavaScript, TypeScript, Python, C#, Java, Go, Ruby...</a:t>
            </a:r>
          </a:p>
          <a:p>
            <a:pPr algn="l">
              <a:lnSpc>
                <a:spcPts val="3396"/>
              </a:lnSpc>
            </a:pPr>
            <a:r>
              <a:rPr lang="en-US" sz="2830">
                <a:solidFill>
                  <a:srgbClr val="000000"/>
                </a:solidFill>
                <a:latin typeface="Arimo"/>
              </a:rPr>
              <a:t> </a:t>
            </a:r>
          </a:p>
          <a:p>
            <a:pPr algn="l" marL="611069" indent="-305534" lvl="1">
              <a:lnSpc>
                <a:spcPts val="3396"/>
              </a:lnSpc>
              <a:buFont typeface="Arial"/>
              <a:buChar char="•"/>
            </a:pPr>
            <a:r>
              <a:rPr lang="en-US" sz="2830">
                <a:solidFill>
                  <a:srgbClr val="000000"/>
                </a:solidFill>
                <a:latin typeface="Arimo Bold"/>
              </a:rPr>
              <a:t>Hỗ trợ gỡ lỗi mạnh mẽ:</a:t>
            </a:r>
            <a:r>
              <a:rPr lang="en-US" sz="2830">
                <a:solidFill>
                  <a:srgbClr val="000000"/>
                </a:solidFill>
                <a:latin typeface="Arimo"/>
              </a:rPr>
              <a:t> Hệ thống hỗ trợ gỡ lỗi mạnh mẽ với các tính năng như Breakpoints, kiểm tra biến, theo dõi code từng bước và bảng điều khiển gỡ lỗi. </a:t>
            </a:r>
          </a:p>
        </p:txBody>
      </p:sp>
      <p:sp>
        <p:nvSpPr>
          <p:cNvPr name="Freeform 6" id="6"/>
          <p:cNvSpPr/>
          <p:nvPr/>
        </p:nvSpPr>
        <p:spPr>
          <a:xfrm flipH="false" flipV="false" rot="0">
            <a:off x="12625441" y="2895543"/>
            <a:ext cx="4495913" cy="4495913"/>
          </a:xfrm>
          <a:custGeom>
            <a:avLst/>
            <a:gdLst/>
            <a:ahLst/>
            <a:cxnLst/>
            <a:rect r="r" b="b" t="t" l="l"/>
            <a:pathLst>
              <a:path h="4495913" w="4495913">
                <a:moveTo>
                  <a:pt x="0" y="0"/>
                </a:moveTo>
                <a:lnTo>
                  <a:pt x="4495913" y="0"/>
                </a:lnTo>
                <a:lnTo>
                  <a:pt x="4495913" y="4495914"/>
                </a:lnTo>
                <a:lnTo>
                  <a:pt x="0" y="4495914"/>
                </a:lnTo>
                <a:lnTo>
                  <a:pt x="0" y="0"/>
                </a:lnTo>
                <a:close/>
              </a:path>
            </a:pathLst>
          </a:custGeom>
          <a:blipFill>
            <a:blip r:embed="rId3"/>
            <a:stretch>
              <a:fillRect l="0" t="0" r="0" b="0"/>
            </a:stretch>
          </a:blipFill>
        </p:spPr>
      </p:sp>
      <p:sp>
        <p:nvSpPr>
          <p:cNvPr name="TextBox 7" id="7"/>
          <p:cNvSpPr txBox="true"/>
          <p:nvPr/>
        </p:nvSpPr>
        <p:spPr>
          <a:xfrm rot="0">
            <a:off x="1209704" y="586300"/>
            <a:ext cx="9611538" cy="819150"/>
          </a:xfrm>
          <a:prstGeom prst="rect">
            <a:avLst/>
          </a:prstGeom>
        </p:spPr>
        <p:txBody>
          <a:bodyPr anchor="t" rtlCol="false" tIns="0" lIns="0" bIns="0" rIns="0">
            <a:spAutoFit/>
          </a:bodyPr>
          <a:lstStyle/>
          <a:p>
            <a:pPr algn="l">
              <a:lnSpc>
                <a:spcPts val="6599"/>
              </a:lnSpc>
            </a:pPr>
            <a:r>
              <a:rPr lang="en-US" sz="5499">
                <a:solidFill>
                  <a:srgbClr val="3F3533"/>
                </a:solidFill>
                <a:latin typeface="Sanchez"/>
              </a:rPr>
              <a:t>Chương 2: Cơ sở lý thuyết</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5F2EE"/>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TextBox 4" id="4"/>
          <p:cNvSpPr txBox="true"/>
          <p:nvPr/>
        </p:nvSpPr>
        <p:spPr>
          <a:xfrm rot="0">
            <a:off x="1028700" y="1771650"/>
            <a:ext cx="16408162" cy="714375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Arimo Bold"/>
              </a:rPr>
              <a:t>6. Entity Framework (EF) Core</a:t>
            </a:r>
          </a:p>
          <a:p>
            <a:pPr algn="l">
              <a:lnSpc>
                <a:spcPts val="3359"/>
              </a:lnSpc>
              <a:spcBef>
                <a:spcPct val="0"/>
              </a:spcBef>
            </a:pPr>
          </a:p>
          <a:p>
            <a:pPr algn="l">
              <a:lnSpc>
                <a:spcPts val="3359"/>
              </a:lnSpc>
              <a:spcBef>
                <a:spcPct val="0"/>
              </a:spcBef>
            </a:pPr>
            <a:r>
              <a:rPr lang="en-US" sz="2799">
                <a:solidFill>
                  <a:srgbClr val="000000"/>
                </a:solidFill>
                <a:latin typeface="Sanchez"/>
              </a:rPr>
              <a:t>    Entity Framework Core (EF Core) là một khung ánh xạ quan hệ đối tượng (ORM) cho phép các nhà phát triển tương tác với cơ sở dữ liệu bằng cách sử dụng các đối tượng .NET. Một trong những tính năng thiết yếu của EF Core là khả năng xử lý việc di chuyển cơ sở dữ liệu.</a:t>
            </a:r>
          </a:p>
          <a:p>
            <a:pPr algn="l" marL="604519" indent="-302260" lvl="1">
              <a:lnSpc>
                <a:spcPts val="3359"/>
              </a:lnSpc>
              <a:buFont typeface="Arial"/>
              <a:buChar char="•"/>
            </a:pPr>
            <a:r>
              <a:rPr lang="en-US" sz="2799">
                <a:solidFill>
                  <a:srgbClr val="000000"/>
                </a:solidFill>
                <a:latin typeface="Sanchez"/>
              </a:rPr>
              <a:t>ORM (Object-Relational Mapping): Là kỹ thuật lập trình ánh xạ các đối tượng trong ngôn ngữ lập trình với các bảng trong cơ sở dữ liệu, cho phép lập trình viên làm việc với dữ liệu dưới dạng đối tượng.</a:t>
            </a:r>
          </a:p>
          <a:p>
            <a:pPr algn="l" marL="604519" indent="-302260" lvl="1">
              <a:lnSpc>
                <a:spcPts val="3359"/>
              </a:lnSpc>
              <a:buFont typeface="Arial"/>
              <a:buChar char="•"/>
            </a:pPr>
            <a:r>
              <a:rPr lang="en-US" sz="2799">
                <a:solidFill>
                  <a:srgbClr val="000000"/>
                </a:solidFill>
                <a:latin typeface="Sanchez"/>
              </a:rPr>
              <a:t>Entities: Là các lớp đại diện cho bảng trong cơ sở dữ liệu. Mỗi đối tượng của lớp tương ứng với một hàng trong bảng.</a:t>
            </a:r>
          </a:p>
          <a:p>
            <a:pPr algn="l" marL="604519" indent="-302260" lvl="1">
              <a:lnSpc>
                <a:spcPts val="3359"/>
              </a:lnSpc>
              <a:buFont typeface="Arial"/>
              <a:buChar char="•"/>
            </a:pPr>
            <a:r>
              <a:rPr lang="en-US" sz="2799">
                <a:solidFill>
                  <a:srgbClr val="000000"/>
                </a:solidFill>
                <a:latin typeface="Sanchez"/>
              </a:rPr>
              <a:t>DbContext: Là lớp trung tâm của EF Core, quản lý kết nối với cơ sở dữ liệu và truy cập vào các đối tượng thông qua các DbSet&lt;T&gt;.</a:t>
            </a:r>
          </a:p>
          <a:p>
            <a:pPr algn="l" marL="604519" indent="-302260" lvl="1">
              <a:lnSpc>
                <a:spcPts val="3359"/>
              </a:lnSpc>
              <a:buFont typeface="Arial"/>
              <a:buChar char="•"/>
            </a:pPr>
            <a:r>
              <a:rPr lang="en-US" sz="2799">
                <a:solidFill>
                  <a:srgbClr val="000000"/>
                </a:solidFill>
                <a:latin typeface="Sanchez"/>
              </a:rPr>
              <a:t>DbSet&lt;T&gt;: Đại diện cho một tập hợp các thực thể trong DbContext, tương ứng với một bảng trong cơ sở dữ liệu, cung cấp các phương thức để thực hiện các thao tác CRUD (Create, Read, Update, Delete).</a:t>
            </a:r>
          </a:p>
          <a:p>
            <a:pPr algn="l" marL="604519" indent="-302260" lvl="1">
              <a:lnSpc>
                <a:spcPts val="3359"/>
              </a:lnSpc>
              <a:buFont typeface="Arial"/>
              <a:buChar char="•"/>
            </a:pPr>
            <a:r>
              <a:rPr lang="en-US" sz="2799">
                <a:solidFill>
                  <a:srgbClr val="000000"/>
                </a:solidFill>
                <a:latin typeface="Sanchez"/>
              </a:rPr>
              <a:t>Migration: Là công cụ giúp quản lý và áp dụng các thay đổi schema của cơ sở dữ liệu theo thời gian, tạo ra các tệp lệnh để thêm, sửa, hoặc xóa các bảng và cột.</a:t>
            </a:r>
          </a:p>
        </p:txBody>
      </p:sp>
      <p:sp>
        <p:nvSpPr>
          <p:cNvPr name="TextBox 5" id="5"/>
          <p:cNvSpPr txBox="true"/>
          <p:nvPr/>
        </p:nvSpPr>
        <p:spPr>
          <a:xfrm rot="0">
            <a:off x="1209704" y="586300"/>
            <a:ext cx="9611538" cy="819150"/>
          </a:xfrm>
          <a:prstGeom prst="rect">
            <a:avLst/>
          </a:prstGeom>
        </p:spPr>
        <p:txBody>
          <a:bodyPr anchor="t" rtlCol="false" tIns="0" lIns="0" bIns="0" rIns="0">
            <a:spAutoFit/>
          </a:bodyPr>
          <a:lstStyle/>
          <a:p>
            <a:pPr algn="l">
              <a:lnSpc>
                <a:spcPts val="6599"/>
              </a:lnSpc>
            </a:pPr>
            <a:r>
              <a:rPr lang="en-US" sz="5499">
                <a:solidFill>
                  <a:srgbClr val="3F3533"/>
                </a:solidFill>
                <a:latin typeface="Sanchez"/>
              </a:rPr>
              <a:t>Chương 2: Cơ sở lý thuyết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DAGHoKgCddc</dc:identifier>
  <dcterms:modified xsi:type="dcterms:W3CDTF">2011-08-01T06:04:30Z</dcterms:modified>
  <cp:revision>1</cp:revision>
  <dc:title>Copy of Minimalist Business Slides by Slidesgo.pptx</dc:title>
</cp:coreProperties>
</file>